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5" r:id="rId2"/>
  </p:sldMasterIdLst>
  <p:notesMasterIdLst>
    <p:notesMasterId r:id="rId16"/>
  </p:notesMasterIdLst>
  <p:handoutMasterIdLst>
    <p:handoutMasterId r:id="rId17"/>
  </p:handoutMasterIdLst>
  <p:sldIdLst>
    <p:sldId id="332" r:id="rId3"/>
    <p:sldId id="337" r:id="rId4"/>
    <p:sldId id="347" r:id="rId5"/>
    <p:sldId id="349" r:id="rId6"/>
    <p:sldId id="348" r:id="rId7"/>
    <p:sldId id="350" r:id="rId8"/>
    <p:sldId id="345" r:id="rId9"/>
    <p:sldId id="340" r:id="rId10"/>
    <p:sldId id="341" r:id="rId11"/>
    <p:sldId id="342" r:id="rId12"/>
    <p:sldId id="343" r:id="rId13"/>
    <p:sldId id="344" r:id="rId14"/>
    <p:sldId id="261" r:id="rId15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2085C"/>
    <a:srgbClr val="88FCCD"/>
    <a:srgbClr val="FE0000"/>
    <a:srgbClr val="CCECE8"/>
    <a:srgbClr val="E7F9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206" autoAdjust="0"/>
    <p:restoredTop sz="94434" autoAdjust="0"/>
  </p:normalViewPr>
  <p:slideViewPr>
    <p:cSldViewPr snapToGrid="0">
      <p:cViewPr varScale="1">
        <p:scale>
          <a:sx n="74" d="100"/>
          <a:sy n="74" d="100"/>
        </p:scale>
        <p:origin x="48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5" d="100"/>
          <a:sy n="55" d="100"/>
        </p:scale>
        <p:origin x="2772" y="4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200" dirty="0"/>
              <a:t>Month on month Bar &amp; SP </a:t>
            </a:r>
            <a:r>
              <a:rPr lang="en-US" sz="1200" dirty="0" smtClean="0"/>
              <a:t>Secondary </a:t>
            </a:r>
            <a:r>
              <a:rPr lang="en-US" sz="1200" dirty="0"/>
              <a:t>Sales Trend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7.2631039859753777E-2"/>
          <c:y val="0.16519666269368294"/>
          <c:w val="0.78924448146551007"/>
          <c:h val="0.7242037295993543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Sheet2!$D$3</c:f>
              <c:strCache>
                <c:ptCount val="1"/>
                <c:pt idx="0">
                  <c:v>July'20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ellipsis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Sheet2!$C$4:$C$6</c:f>
              <c:strCache>
                <c:ptCount val="3"/>
                <c:pt idx="0">
                  <c:v>Bar</c:v>
                </c:pt>
                <c:pt idx="1">
                  <c:v>Smart</c:v>
                </c:pt>
                <c:pt idx="2">
                  <c:v>Total</c:v>
                </c:pt>
              </c:strCache>
            </c:strRef>
          </c:cat>
          <c:val>
            <c:numRef>
              <c:f>Sheet2!$D$4:$D$6</c:f>
              <c:numCache>
                <c:formatCode>0.00</c:formatCode>
                <c:ptCount val="3"/>
                <c:pt idx="0">
                  <c:v>80.496881999999999</c:v>
                </c:pt>
                <c:pt idx="1">
                  <c:v>89.960117999999994</c:v>
                </c:pt>
                <c:pt idx="2">
                  <c:v>170.45699999999999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1680-425F-A02A-8D22C73A214D}"/>
            </c:ext>
          </c:extLst>
        </c:ser>
        <c:ser>
          <c:idx val="1"/>
          <c:order val="1"/>
          <c:tx>
            <c:strRef>
              <c:f>Sheet2!$E$3</c:f>
              <c:strCache>
                <c:ptCount val="1"/>
                <c:pt idx="0">
                  <c:v>Aug'20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ellipsis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Sheet2!$C$4:$C$6</c:f>
              <c:strCache>
                <c:ptCount val="3"/>
                <c:pt idx="0">
                  <c:v>Bar</c:v>
                </c:pt>
                <c:pt idx="1">
                  <c:v>Smart</c:v>
                </c:pt>
                <c:pt idx="2">
                  <c:v>Total</c:v>
                </c:pt>
              </c:strCache>
            </c:strRef>
          </c:cat>
          <c:val>
            <c:numRef>
              <c:f>Sheet2!$E$4:$E$6</c:f>
              <c:numCache>
                <c:formatCode>0.00</c:formatCode>
                <c:ptCount val="3"/>
                <c:pt idx="0">
                  <c:v>78.454701</c:v>
                </c:pt>
                <c:pt idx="1">
                  <c:v>63.6528925</c:v>
                </c:pt>
                <c:pt idx="2">
                  <c:v>142.10759350000001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1680-425F-A02A-8D22C73A214D}"/>
            </c:ext>
          </c:extLst>
        </c:ser>
        <c:ser>
          <c:idx val="2"/>
          <c:order val="2"/>
          <c:tx>
            <c:strRef>
              <c:f>Sheet2!$F$3</c:f>
              <c:strCache>
                <c:ptCount val="1"/>
                <c:pt idx="0">
                  <c:v>Sep'20  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ellipsis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Sheet2!$C$4:$C$6</c:f>
              <c:strCache>
                <c:ptCount val="3"/>
                <c:pt idx="0">
                  <c:v>Bar</c:v>
                </c:pt>
                <c:pt idx="1">
                  <c:v>Smart</c:v>
                </c:pt>
                <c:pt idx="2">
                  <c:v>Total</c:v>
                </c:pt>
              </c:strCache>
            </c:strRef>
          </c:cat>
          <c:val>
            <c:numRef>
              <c:f>Sheet2!$F$4:$F$6</c:f>
              <c:numCache>
                <c:formatCode>0.00</c:formatCode>
                <c:ptCount val="3"/>
                <c:pt idx="0">
                  <c:v>82.064220500000005</c:v>
                </c:pt>
                <c:pt idx="1">
                  <c:v>54.333016000000001</c:v>
                </c:pt>
                <c:pt idx="2">
                  <c:v>136.39723650000002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1680-425F-A02A-8D22C73A214D}"/>
            </c:ext>
          </c:extLst>
        </c:ser>
        <c:ser>
          <c:idx val="3"/>
          <c:order val="3"/>
          <c:tx>
            <c:strRef>
              <c:f>Sheet2!$G$3</c:f>
              <c:strCache>
                <c:ptCount val="1"/>
                <c:pt idx="0">
                  <c:v>Oct'20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ellipsis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Sheet2!$C$4:$C$6</c:f>
              <c:strCache>
                <c:ptCount val="3"/>
                <c:pt idx="0">
                  <c:v>Bar</c:v>
                </c:pt>
                <c:pt idx="1">
                  <c:v>Smart</c:v>
                </c:pt>
                <c:pt idx="2">
                  <c:v>Total</c:v>
                </c:pt>
              </c:strCache>
            </c:strRef>
          </c:cat>
          <c:val>
            <c:numRef>
              <c:f>Sheet2!$G$4:$G$6</c:f>
              <c:numCache>
                <c:formatCode>0.00</c:formatCode>
                <c:ptCount val="3"/>
                <c:pt idx="0">
                  <c:v>65.560891999999996</c:v>
                </c:pt>
                <c:pt idx="1">
                  <c:v>54.746495500000002</c:v>
                </c:pt>
                <c:pt idx="2">
                  <c:v>120.3073875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3-1680-425F-A02A-8D22C73A214D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-424311920"/>
        <c:axId val="-424311376"/>
      </c:barChart>
      <c:catAx>
        <c:axId val="-4243119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424311376"/>
        <c:crosses val="autoZero"/>
        <c:auto val="1"/>
        <c:lblAlgn val="ctr"/>
        <c:lblOffset val="100"/>
        <c:noMultiLvlLbl val="0"/>
      </c:catAx>
      <c:valAx>
        <c:axId val="-424311376"/>
        <c:scaling>
          <c:orientation val="minMax"/>
        </c:scaling>
        <c:delete val="0"/>
        <c:axPos val="l"/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42431192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200" dirty="0"/>
              <a:t>No. of retail </a:t>
            </a:r>
            <a:r>
              <a:rPr lang="en-US" sz="1200" dirty="0" smtClean="0"/>
              <a:t> product</a:t>
            </a:r>
            <a:r>
              <a:rPr lang="en-US" sz="1200" baseline="0" dirty="0" smtClean="0"/>
              <a:t> lifted in Oct’20</a:t>
            </a:r>
            <a:endParaRPr lang="en-US" sz="12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Sheet2!$D$10</c:f>
              <c:strCache>
                <c:ptCount val="1"/>
                <c:pt idx="0">
                  <c:v>EO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Sheet2!$C$11:$C$12</c:f>
              <c:strCache>
                <c:ptCount val="2"/>
                <c:pt idx="0">
                  <c:v>Bar</c:v>
                </c:pt>
                <c:pt idx="1">
                  <c:v>Smart</c:v>
                </c:pt>
              </c:strCache>
            </c:strRef>
          </c:cat>
          <c:val>
            <c:numRef>
              <c:f>Sheet2!$D$11:$D$12</c:f>
              <c:numCache>
                <c:formatCode>General</c:formatCode>
                <c:ptCount val="2"/>
                <c:pt idx="0" formatCode="_(* #,##0_);_(* \(#,##0\);_(* &quot;-&quot;??_);_(@_)">
                  <c:v>146</c:v>
                </c:pt>
                <c:pt idx="1">
                  <c:v>146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3611-451F-A815-9AD553D6223B}"/>
            </c:ext>
          </c:extLst>
        </c:ser>
        <c:ser>
          <c:idx val="1"/>
          <c:order val="1"/>
          <c:tx>
            <c:strRef>
              <c:f>Sheet2!$E$10</c:f>
              <c:strCache>
                <c:ptCount val="1"/>
                <c:pt idx="0">
                  <c:v>SIS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Sheet2!$C$11:$C$12</c:f>
              <c:strCache>
                <c:ptCount val="2"/>
                <c:pt idx="0">
                  <c:v>Bar</c:v>
                </c:pt>
                <c:pt idx="1">
                  <c:v>Smart</c:v>
                </c:pt>
              </c:strCache>
            </c:strRef>
          </c:cat>
          <c:val>
            <c:numRef>
              <c:f>Sheet2!$E$11:$E$12</c:f>
              <c:numCache>
                <c:formatCode>General</c:formatCode>
                <c:ptCount val="2"/>
                <c:pt idx="0" formatCode="_(* #,##0_);_(* \(#,##0\);_(* &quot;-&quot;??_);_(@_)">
                  <c:v>950</c:v>
                </c:pt>
                <c:pt idx="1">
                  <c:v>950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3611-451F-A815-9AD553D6223B}"/>
            </c:ext>
          </c:extLst>
        </c:ser>
        <c:ser>
          <c:idx val="2"/>
          <c:order val="2"/>
          <c:tx>
            <c:strRef>
              <c:f>Sheet2!$F$10</c:f>
              <c:strCache>
                <c:ptCount val="1"/>
                <c:pt idx="0">
                  <c:v>GO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Sheet2!$C$11:$C$12</c:f>
              <c:strCache>
                <c:ptCount val="2"/>
                <c:pt idx="0">
                  <c:v>Bar</c:v>
                </c:pt>
                <c:pt idx="1">
                  <c:v>Smart</c:v>
                </c:pt>
              </c:strCache>
            </c:strRef>
          </c:cat>
          <c:val>
            <c:numRef>
              <c:f>Sheet2!$F$11:$F$12</c:f>
              <c:numCache>
                <c:formatCode>General</c:formatCode>
                <c:ptCount val="2"/>
                <c:pt idx="0" formatCode="_(* #,##0_);_(* \(#,##0\);_(* &quot;-&quot;??_);_(@_)">
                  <c:v>16032</c:v>
                </c:pt>
                <c:pt idx="1">
                  <c:v>6353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3611-451F-A815-9AD553D6223B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-386311184"/>
        <c:axId val="-386306288"/>
      </c:barChart>
      <c:catAx>
        <c:axId val="-3863111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386306288"/>
        <c:crosses val="autoZero"/>
        <c:auto val="1"/>
        <c:lblAlgn val="ctr"/>
        <c:lblOffset val="100"/>
        <c:noMultiLvlLbl val="0"/>
      </c:catAx>
      <c:valAx>
        <c:axId val="-386306288"/>
        <c:scaling>
          <c:orientation val="minMax"/>
        </c:scaling>
        <c:delete val="0"/>
        <c:axPos val="l"/>
        <c:numFmt formatCode="_(* #,##0_);_(* \(#,##0\);_(* &quot;-&quot;??_);_(@_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38631118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9699991306615667"/>
          <c:y val="0.89094103403939828"/>
          <c:w val="0.29984504042423715"/>
          <c:h val="8.045348324308090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200" dirty="0"/>
              <a:t>Month on month </a:t>
            </a:r>
            <a:r>
              <a:rPr lang="en-US" sz="1200" dirty="0" smtClean="0"/>
              <a:t>Bar</a:t>
            </a:r>
            <a:r>
              <a:rPr lang="en-US" sz="1200" baseline="0" dirty="0" smtClean="0"/>
              <a:t> &amp; SP incentive disbursement status</a:t>
            </a:r>
            <a:endParaRPr lang="en-US" sz="12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Sheet2!$D$16</c:f>
              <c:strCache>
                <c:ptCount val="1"/>
                <c:pt idx="0">
                  <c:v>July'20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ellipsis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Sheet2!$C$17:$C$19</c:f>
              <c:strCache>
                <c:ptCount val="3"/>
                <c:pt idx="0">
                  <c:v>Bar</c:v>
                </c:pt>
                <c:pt idx="1">
                  <c:v>Smart</c:v>
                </c:pt>
                <c:pt idx="2">
                  <c:v>Total</c:v>
                </c:pt>
              </c:strCache>
            </c:strRef>
          </c:cat>
          <c:val>
            <c:numRef>
              <c:f>Sheet2!$D$17:$D$19</c:f>
              <c:numCache>
                <c:formatCode>0.00</c:formatCode>
                <c:ptCount val="3"/>
                <c:pt idx="0">
                  <c:v>56.188519999999997</c:v>
                </c:pt>
                <c:pt idx="1">
                  <c:v>95.866</c:v>
                </c:pt>
                <c:pt idx="2">
                  <c:v>152.05452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BF79-4825-B697-4CCCA5C7D8A8}"/>
            </c:ext>
          </c:extLst>
        </c:ser>
        <c:ser>
          <c:idx val="1"/>
          <c:order val="1"/>
          <c:tx>
            <c:strRef>
              <c:f>Sheet2!$E$16</c:f>
              <c:strCache>
                <c:ptCount val="1"/>
                <c:pt idx="0">
                  <c:v>Aug'20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ellipsis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Sheet2!$C$17:$C$19</c:f>
              <c:strCache>
                <c:ptCount val="3"/>
                <c:pt idx="0">
                  <c:v>Bar</c:v>
                </c:pt>
                <c:pt idx="1">
                  <c:v>Smart</c:v>
                </c:pt>
                <c:pt idx="2">
                  <c:v>Total</c:v>
                </c:pt>
              </c:strCache>
            </c:strRef>
          </c:cat>
          <c:val>
            <c:numRef>
              <c:f>Sheet2!$E$17:$E$19</c:f>
              <c:numCache>
                <c:formatCode>0.00</c:formatCode>
                <c:ptCount val="3"/>
                <c:pt idx="0">
                  <c:v>57.815812316000027</c:v>
                </c:pt>
                <c:pt idx="1">
                  <c:v>63.975654872199996</c:v>
                </c:pt>
                <c:pt idx="2">
                  <c:v>121.79146718820002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BF79-4825-B697-4CCCA5C7D8A8}"/>
            </c:ext>
          </c:extLst>
        </c:ser>
        <c:ser>
          <c:idx val="2"/>
          <c:order val="2"/>
          <c:tx>
            <c:strRef>
              <c:f>Sheet2!$F$16</c:f>
              <c:strCache>
                <c:ptCount val="1"/>
                <c:pt idx="0">
                  <c:v>Sep'20  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ellipsis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Sheet2!$C$17:$C$19</c:f>
              <c:strCache>
                <c:ptCount val="3"/>
                <c:pt idx="0">
                  <c:v>Bar</c:v>
                </c:pt>
                <c:pt idx="1">
                  <c:v>Smart</c:v>
                </c:pt>
                <c:pt idx="2">
                  <c:v>Total</c:v>
                </c:pt>
              </c:strCache>
            </c:strRef>
          </c:cat>
          <c:val>
            <c:numRef>
              <c:f>Sheet2!$F$17:$F$19</c:f>
              <c:numCache>
                <c:formatCode>0.00</c:formatCode>
                <c:ptCount val="3"/>
                <c:pt idx="0">
                  <c:v>59.259983660010022</c:v>
                </c:pt>
                <c:pt idx="1">
                  <c:v>56.360018273959959</c:v>
                </c:pt>
                <c:pt idx="2">
                  <c:v>115.62000193396997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BF79-4825-B697-4CCCA5C7D8A8}"/>
            </c:ext>
          </c:extLst>
        </c:ser>
        <c:ser>
          <c:idx val="3"/>
          <c:order val="3"/>
          <c:tx>
            <c:strRef>
              <c:f>Sheet2!$G$16</c:f>
              <c:strCache>
                <c:ptCount val="1"/>
                <c:pt idx="0">
                  <c:v>Oct'20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ellipsis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Sheet2!$C$17:$C$19</c:f>
              <c:strCache>
                <c:ptCount val="3"/>
                <c:pt idx="0">
                  <c:v>Bar</c:v>
                </c:pt>
                <c:pt idx="1">
                  <c:v>Smart</c:v>
                </c:pt>
                <c:pt idx="2">
                  <c:v>Total</c:v>
                </c:pt>
              </c:strCache>
            </c:strRef>
          </c:cat>
          <c:val>
            <c:numRef>
              <c:f>Sheet2!$G$17:$G$19</c:f>
              <c:numCache>
                <c:formatCode>0.00</c:formatCode>
                <c:ptCount val="3"/>
                <c:pt idx="0">
                  <c:v>65.568200000000004</c:v>
                </c:pt>
                <c:pt idx="1">
                  <c:v>117.36475</c:v>
                </c:pt>
                <c:pt idx="2">
                  <c:v>182.93295000000001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3-BF79-4825-B697-4CCCA5C7D8A8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-386313360"/>
        <c:axId val="-386298672"/>
      </c:barChart>
      <c:catAx>
        <c:axId val="-3863133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386298672"/>
        <c:crosses val="autoZero"/>
        <c:auto val="1"/>
        <c:lblAlgn val="ctr"/>
        <c:lblOffset val="100"/>
        <c:noMultiLvlLbl val="0"/>
      </c:catAx>
      <c:valAx>
        <c:axId val="-386298672"/>
        <c:scaling>
          <c:orientation val="minMax"/>
        </c:scaling>
        <c:delete val="0"/>
        <c:axPos val="l"/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38631336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81DB1DE-6D01-4C49-9E40-2904360ACC5A}" type="doc">
      <dgm:prSet loTypeId="urn:microsoft.com/office/officeart/2005/8/layout/vList5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CB402D9D-42C2-4D6E-9349-616996DB52BC}">
      <dgm:prSet custT="1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lang="en-US" sz="5400" b="1" dirty="0" smtClean="0"/>
            <a:t>Now time to attack </a:t>
          </a:r>
          <a:r>
            <a:rPr lang="en-US" sz="5400" b="1" dirty="0" err="1" smtClean="0"/>
            <a:t>itel</a:t>
          </a:r>
          <a:r>
            <a:rPr lang="en-US" sz="5400" b="1" dirty="0" smtClean="0"/>
            <a:t> &amp; </a:t>
          </a:r>
          <a:r>
            <a:rPr lang="en-US" sz="5400" b="1" dirty="0" err="1" smtClean="0"/>
            <a:t>Tecno</a:t>
          </a:r>
          <a:r>
            <a:rPr lang="en-US" sz="5400" b="1" dirty="0" smtClean="0"/>
            <a:t> Retail outlet in your area by proper capitalize GO </a:t>
          </a:r>
          <a:r>
            <a:rPr lang="en-US" sz="8800" b="1" dirty="0" smtClean="0">
              <a:solidFill>
                <a:srgbClr val="FF0000"/>
              </a:solidFill>
            </a:rPr>
            <a:t>3%</a:t>
          </a:r>
          <a:r>
            <a:rPr lang="en-US" sz="8800" b="1" dirty="0" smtClean="0"/>
            <a:t> </a:t>
          </a:r>
          <a:r>
            <a:rPr lang="en-US" sz="5400" b="1" dirty="0" smtClean="0"/>
            <a:t>Smart Phone back Margin Facilities.</a:t>
          </a:r>
          <a:endParaRPr lang="en-US" sz="5400" dirty="0"/>
        </a:p>
      </dgm:t>
    </dgm:pt>
    <dgm:pt modelId="{38D4C1EA-E41C-4864-A53D-0D67DE8B0703}" type="parTrans" cxnId="{6CAF35AC-C0F6-4716-A0B5-F17C3A6ACC10}">
      <dgm:prSet/>
      <dgm:spPr/>
      <dgm:t>
        <a:bodyPr/>
        <a:lstStyle/>
        <a:p>
          <a:endParaRPr lang="en-US"/>
        </a:p>
      </dgm:t>
    </dgm:pt>
    <dgm:pt modelId="{F875C657-400A-4148-8389-2733BFAFF9D8}" type="sibTrans" cxnId="{6CAF35AC-C0F6-4716-A0B5-F17C3A6ACC10}">
      <dgm:prSet/>
      <dgm:spPr/>
      <dgm:t>
        <a:bodyPr/>
        <a:lstStyle/>
        <a:p>
          <a:endParaRPr lang="en-US"/>
        </a:p>
      </dgm:t>
    </dgm:pt>
    <dgm:pt modelId="{936EF9C0-8557-4395-875D-25083282A827}" type="pres">
      <dgm:prSet presAssocID="{081DB1DE-6D01-4C49-9E40-2904360ACC5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B355657-5860-4517-9F77-91307F7BA1E3}" type="pres">
      <dgm:prSet presAssocID="{CB402D9D-42C2-4D6E-9349-616996DB52BC}" presName="linNode" presStyleCnt="0"/>
      <dgm:spPr/>
    </dgm:pt>
    <dgm:pt modelId="{A322896F-4582-4A50-A08D-68E589F5E124}" type="pres">
      <dgm:prSet presAssocID="{CB402D9D-42C2-4D6E-9349-616996DB52BC}" presName="parentText" presStyleLbl="node1" presStyleIdx="0" presStyleCnt="1" custScaleX="25947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CAF35AC-C0F6-4716-A0B5-F17C3A6ACC10}" srcId="{081DB1DE-6D01-4C49-9E40-2904360ACC5A}" destId="{CB402D9D-42C2-4D6E-9349-616996DB52BC}" srcOrd="0" destOrd="0" parTransId="{38D4C1EA-E41C-4864-A53D-0D67DE8B0703}" sibTransId="{F875C657-400A-4148-8389-2733BFAFF9D8}"/>
    <dgm:cxn modelId="{BBFD009D-D74F-49A9-B438-B644EB046F22}" type="presOf" srcId="{081DB1DE-6D01-4C49-9E40-2904360ACC5A}" destId="{936EF9C0-8557-4395-875D-25083282A827}" srcOrd="0" destOrd="0" presId="urn:microsoft.com/office/officeart/2005/8/layout/vList5"/>
    <dgm:cxn modelId="{A7517252-8C2C-4937-ACEE-17EDA36771AC}" type="presOf" srcId="{CB402D9D-42C2-4D6E-9349-616996DB52BC}" destId="{A322896F-4582-4A50-A08D-68E589F5E124}" srcOrd="0" destOrd="0" presId="urn:microsoft.com/office/officeart/2005/8/layout/vList5"/>
    <dgm:cxn modelId="{BDFD0FFC-C7BB-4DBE-93CD-767BAE75C924}" type="presParOf" srcId="{936EF9C0-8557-4395-875D-25083282A827}" destId="{BB355657-5860-4517-9F77-91307F7BA1E3}" srcOrd="0" destOrd="0" presId="urn:microsoft.com/office/officeart/2005/8/layout/vList5"/>
    <dgm:cxn modelId="{FBF070DB-2730-4EE3-9449-AA716B53CE47}" type="presParOf" srcId="{BB355657-5860-4517-9F77-91307F7BA1E3}" destId="{A322896F-4582-4A50-A08D-68E589F5E124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319C7D41-C441-4E7A-9FD9-1D01AA74E62C}" type="datetimeFigureOut">
              <a:rPr lang="en-US" smtClean="0"/>
              <a:t>12/7/2020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2265EB1B-3FCF-4F84-B67D-703626A21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0486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24EE5592-6B57-4D84-9775-F2726AAA4377}" type="datetimeFigureOut">
              <a:rPr lang="en-US" smtClean="0"/>
              <a:t>12/7/2020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275F71FA-7BB0-471B-A030-25002E7C10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6242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5F71FA-7BB0-471B-A030-25002E7C108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6564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5F71FA-7BB0-471B-A030-25002E7C108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88368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ctr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 anchor="ctr">
            <a:normAutofit/>
          </a:bodyPr>
          <a:lstStyle>
            <a:lvl1pPr marL="0" indent="0" algn="ctr">
              <a:buNone/>
              <a:defRPr sz="2800" b="0"/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709680-CBB0-4CA5-829E-E41F1DA61AD6}" type="datetimeFigureOut">
              <a:rPr lang="en-US" smtClean="0"/>
              <a:t>12/7/2020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F9A80-D0D4-42E3-8838-0B4CCA8A0CA7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7" descr="Template.jpg"/>
          <p:cNvPicPr>
            <a:picLocks noChangeAspect="1"/>
          </p:cNvPicPr>
          <p:nvPr userDrawn="1"/>
        </p:nvPicPr>
        <p:blipFill>
          <a:blip r:embed="rId2"/>
          <a:srcRect t="19378" r="74091" b="12222"/>
          <a:stretch>
            <a:fillRect/>
          </a:stretch>
        </p:blipFill>
        <p:spPr bwMode="auto">
          <a:xfrm>
            <a:off x="0" y="4"/>
            <a:ext cx="1117600" cy="18614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1722456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4B826F-ECF9-4114-A6A6-24E9766F07C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12/7/2020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EBA06-057E-4791-BCF2-E8D5741023A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28907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4B826F-ECF9-4114-A6A6-24E9766F07C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12/7/2020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EBA06-057E-4791-BCF2-E8D5741023A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66273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4B826F-ECF9-4114-A6A6-24E9766F07C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12/7/2020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EBA06-057E-4791-BCF2-E8D5741023A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44449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4B826F-ECF9-4114-A6A6-24E9766F07C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12/7/2020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EBA06-057E-4791-BCF2-E8D5741023A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52542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4B826F-ECF9-4114-A6A6-24E9766F07C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12/7/2020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EBA06-057E-4791-BCF2-E8D5741023A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303594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4B826F-ECF9-4114-A6A6-24E9766F07C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12/7/2020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EBA06-057E-4791-BCF2-E8D5741023A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46727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4B826F-ECF9-4114-A6A6-24E9766F07C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12/7/2020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EBA06-057E-4791-BCF2-E8D5741023A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42378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8149" y="60327"/>
            <a:ext cx="11393955" cy="790575"/>
          </a:xfrm>
        </p:spPr>
        <p:txBody>
          <a:bodyPr anchor="b">
            <a:normAutofit/>
          </a:bodyPr>
          <a:lstStyle>
            <a:lvl1pPr>
              <a:defRPr sz="3200" b="1"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4503" y="1041401"/>
            <a:ext cx="11366500" cy="5135563"/>
          </a:xfrm>
        </p:spPr>
        <p:txBody>
          <a:bodyPr>
            <a:normAutofit/>
          </a:bodyPr>
          <a:lstStyle>
            <a:lvl1pPr>
              <a:defRPr sz="2000">
                <a:latin typeface="Century Gothic" panose="020B0502020202020204" pitchFamily="34" charset="0"/>
              </a:defRPr>
            </a:lvl1pPr>
            <a:lvl2pPr marL="685766" indent="-228589">
              <a:buFont typeface="Century Gothic" panose="020B0502020202020204" pitchFamily="34" charset="0"/>
              <a:buChar char="―"/>
              <a:defRPr sz="1800">
                <a:latin typeface="Century Gothic" panose="020B0502020202020204" pitchFamily="34" charset="0"/>
              </a:defRPr>
            </a:lvl2pPr>
            <a:lvl3pPr>
              <a:defRPr sz="1600">
                <a:latin typeface="Century Gothic" panose="020B0502020202020204" pitchFamily="34" charset="0"/>
              </a:defRPr>
            </a:lvl3pPr>
            <a:lvl4pPr>
              <a:defRPr sz="1400">
                <a:latin typeface="Century Gothic" panose="020B0502020202020204" pitchFamily="34" charset="0"/>
              </a:defRPr>
            </a:lvl4pPr>
            <a:lvl5pPr>
              <a:defRPr sz="1400">
                <a:latin typeface="Century Gothic" panose="020B0502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100">
                <a:latin typeface="Century Gothic" panose="020B0502020202020204" pitchFamily="34" charset="0"/>
              </a:defRPr>
            </a:lvl1pPr>
          </a:lstStyle>
          <a:p>
            <a:fld id="{56709680-CBB0-4CA5-829E-E41F1DA61AD6}" type="datetimeFigureOut">
              <a:rPr lang="en-US" smtClean="0"/>
              <a:pPr/>
              <a:t>12/7/2020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100">
                <a:latin typeface="Century Gothic" panose="020B0502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100">
                <a:latin typeface="Century Gothic" panose="020B0502020202020204" pitchFamily="34" charset="0"/>
              </a:defRPr>
            </a:lvl1pPr>
          </a:lstStyle>
          <a:p>
            <a:fld id="{2CDF9A80-D0D4-42E3-8838-0B4CCA8A0CA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7" descr="Template.jpg"/>
          <p:cNvPicPr>
            <a:picLocks noChangeAspect="1"/>
          </p:cNvPicPr>
          <p:nvPr userDrawn="1"/>
        </p:nvPicPr>
        <p:blipFill>
          <a:blip r:embed="rId2"/>
          <a:srcRect t="19378" r="74091" b="12222"/>
          <a:stretch>
            <a:fillRect/>
          </a:stretch>
        </p:blipFill>
        <p:spPr bwMode="auto">
          <a:xfrm flipH="1">
            <a:off x="11542391" y="8"/>
            <a:ext cx="650980" cy="1084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8" name="Straight Connector 7"/>
          <p:cNvCxnSpPr/>
          <p:nvPr userDrawn="1"/>
        </p:nvCxnSpPr>
        <p:spPr>
          <a:xfrm flipH="1">
            <a:off x="419100" y="887413"/>
            <a:ext cx="1054100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17960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19103" y="1089030"/>
            <a:ext cx="5562597" cy="5167311"/>
          </a:xfrm>
        </p:spPr>
        <p:txBody>
          <a:bodyPr>
            <a:normAutofit/>
          </a:bodyPr>
          <a:lstStyle>
            <a:lvl1pPr>
              <a:defRPr sz="2000">
                <a:latin typeface="Century Gothic" panose="020B0502020202020204" pitchFamily="34" charset="0"/>
              </a:defRPr>
            </a:lvl1pPr>
            <a:lvl2pPr marL="685766" indent="-228589">
              <a:buFont typeface="Century Gothic" panose="020B0502020202020204" pitchFamily="34" charset="0"/>
              <a:buChar char="―"/>
              <a:defRPr sz="1800">
                <a:latin typeface="Century Gothic" panose="020B0502020202020204" pitchFamily="34" charset="0"/>
              </a:defRPr>
            </a:lvl2pPr>
            <a:lvl3pPr>
              <a:defRPr sz="1600">
                <a:latin typeface="Century Gothic" panose="020B0502020202020204" pitchFamily="34" charset="0"/>
              </a:defRPr>
            </a:lvl3pPr>
            <a:lvl4pPr>
              <a:defRPr sz="1400">
                <a:latin typeface="Century Gothic" panose="020B0502020202020204" pitchFamily="34" charset="0"/>
              </a:defRPr>
            </a:lvl4pPr>
            <a:lvl5pPr>
              <a:defRPr sz="1400">
                <a:latin typeface="Century Gothic" panose="020B0502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1100" y="1089030"/>
            <a:ext cx="5551006" cy="5167311"/>
          </a:xfrm>
        </p:spPr>
        <p:txBody>
          <a:bodyPr>
            <a:normAutofit/>
          </a:bodyPr>
          <a:lstStyle>
            <a:lvl1pPr>
              <a:defRPr sz="2000">
                <a:latin typeface="Century Gothic" panose="020B0502020202020204" pitchFamily="34" charset="0"/>
              </a:defRPr>
            </a:lvl1pPr>
            <a:lvl2pPr marL="685766" indent="-228589">
              <a:buFont typeface="Century Gothic" panose="020B0502020202020204" pitchFamily="34" charset="0"/>
              <a:buChar char="―"/>
              <a:defRPr sz="1800">
                <a:latin typeface="Century Gothic" panose="020B0502020202020204" pitchFamily="34" charset="0"/>
              </a:defRPr>
            </a:lvl2pPr>
            <a:lvl3pPr>
              <a:defRPr sz="1600">
                <a:latin typeface="Century Gothic" panose="020B0502020202020204" pitchFamily="34" charset="0"/>
              </a:defRPr>
            </a:lvl3pPr>
            <a:lvl4pPr>
              <a:defRPr sz="1400">
                <a:latin typeface="Century Gothic" panose="020B0502020202020204" pitchFamily="34" charset="0"/>
              </a:defRPr>
            </a:lvl4pPr>
            <a:lvl5pPr>
              <a:defRPr sz="1400">
                <a:latin typeface="Century Gothic" panose="020B0502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100">
                <a:latin typeface="Century Gothic" panose="020B0502020202020204" pitchFamily="34" charset="0"/>
              </a:defRPr>
            </a:lvl1pPr>
          </a:lstStyle>
          <a:p>
            <a:fld id="{56709680-CBB0-4CA5-829E-E41F1DA61AD6}" type="datetimeFigureOut">
              <a:rPr lang="en-US" smtClean="0"/>
              <a:pPr/>
              <a:t>12/7/2020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100">
                <a:latin typeface="Century Gothic" panose="020B0502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100">
                <a:latin typeface="Century Gothic" panose="020B0502020202020204" pitchFamily="34" charset="0"/>
              </a:defRPr>
            </a:lvl1pPr>
          </a:lstStyle>
          <a:p>
            <a:fld id="{2CDF9A80-D0D4-42E3-8838-0B4CCA8A0CA7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 userDrawn="1"/>
        </p:nvCxnSpPr>
        <p:spPr>
          <a:xfrm flipH="1">
            <a:off x="419100" y="950913"/>
            <a:ext cx="1054100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18149" y="60327"/>
            <a:ext cx="11393955" cy="790575"/>
          </a:xfrm>
        </p:spPr>
        <p:txBody>
          <a:bodyPr anchor="b">
            <a:normAutofit/>
          </a:bodyPr>
          <a:lstStyle>
            <a:lvl1pPr>
              <a:defRPr sz="3200">
                <a:latin typeface="Century Gothic" panose="020B0502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1" name="Picture 7" descr="Template.jpg"/>
          <p:cNvPicPr>
            <a:picLocks noChangeAspect="1"/>
          </p:cNvPicPr>
          <p:nvPr userDrawn="1"/>
        </p:nvPicPr>
        <p:blipFill>
          <a:blip r:embed="rId2"/>
          <a:srcRect t="19378" r="74091" b="12222"/>
          <a:stretch>
            <a:fillRect/>
          </a:stretch>
        </p:blipFill>
        <p:spPr bwMode="auto">
          <a:xfrm flipH="1">
            <a:off x="11542391" y="8"/>
            <a:ext cx="650980" cy="1084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0" name="Straight Connector 9"/>
          <p:cNvCxnSpPr/>
          <p:nvPr userDrawn="1"/>
        </p:nvCxnSpPr>
        <p:spPr>
          <a:xfrm>
            <a:off x="6128303" y="1089030"/>
            <a:ext cx="0" cy="5167311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32449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8149" y="1084269"/>
            <a:ext cx="5538137" cy="515937"/>
          </a:xfrm>
          <a:solidFill>
            <a:schemeClr val="accent4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 b="1">
                <a:latin typeface="Century Gothic" panose="020B0502020202020204" pitchFamily="34" charset="0"/>
              </a:defRPr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1099" y="1084269"/>
            <a:ext cx="5551007" cy="515937"/>
          </a:xfrm>
          <a:solidFill>
            <a:schemeClr val="accent4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 b="1">
                <a:latin typeface="Century Gothic" panose="020B0502020202020204" pitchFamily="34" charset="0"/>
              </a:defRPr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100">
                <a:latin typeface="Century Gothic" panose="020B0502020202020204" pitchFamily="34" charset="0"/>
              </a:defRPr>
            </a:lvl1pPr>
          </a:lstStyle>
          <a:p>
            <a:fld id="{56709680-CBB0-4CA5-829E-E41F1DA61AD6}" type="datetimeFigureOut">
              <a:rPr lang="en-US" smtClean="0"/>
              <a:pPr/>
              <a:t>12/7/2020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100">
                <a:latin typeface="Century Gothic" panose="020B0502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100">
                <a:latin typeface="Century Gothic" panose="020B0502020202020204" pitchFamily="34" charset="0"/>
              </a:defRPr>
            </a:lvl1pPr>
          </a:lstStyle>
          <a:p>
            <a:fld id="{2CDF9A80-D0D4-42E3-8838-0B4CCA8A0CA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18149" y="60327"/>
            <a:ext cx="11393955" cy="790575"/>
          </a:xfrm>
        </p:spPr>
        <p:txBody>
          <a:bodyPr anchor="b">
            <a:normAutofit/>
          </a:bodyPr>
          <a:lstStyle>
            <a:lvl1pPr>
              <a:defRPr sz="3200">
                <a:latin typeface="Century Gothic" panose="020B0502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flipH="1">
            <a:off x="419100" y="950913"/>
            <a:ext cx="1054100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7" descr="Template.jpg"/>
          <p:cNvPicPr>
            <a:picLocks noChangeAspect="1"/>
          </p:cNvPicPr>
          <p:nvPr userDrawn="1"/>
        </p:nvPicPr>
        <p:blipFill>
          <a:blip r:embed="rId2"/>
          <a:srcRect t="19378" r="74091" b="12222"/>
          <a:stretch>
            <a:fillRect/>
          </a:stretch>
        </p:blipFill>
        <p:spPr bwMode="auto">
          <a:xfrm flipH="1">
            <a:off x="11542391" y="8"/>
            <a:ext cx="650980" cy="1084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Content Placeholder 2"/>
          <p:cNvSpPr>
            <a:spLocks noGrp="1"/>
          </p:cNvSpPr>
          <p:nvPr>
            <p:ph sz="half" idx="13"/>
          </p:nvPr>
        </p:nvSpPr>
        <p:spPr>
          <a:xfrm>
            <a:off x="419103" y="1733550"/>
            <a:ext cx="5537197" cy="4522786"/>
          </a:xfrm>
        </p:spPr>
        <p:txBody>
          <a:bodyPr>
            <a:normAutofit/>
          </a:bodyPr>
          <a:lstStyle>
            <a:lvl1pPr>
              <a:defRPr sz="1800">
                <a:latin typeface="Century Gothic" panose="020B0502020202020204" pitchFamily="34" charset="0"/>
              </a:defRPr>
            </a:lvl1pPr>
            <a:lvl2pPr marL="685766" indent="-228589">
              <a:buFont typeface="Century Gothic" panose="020B0502020202020204" pitchFamily="34" charset="0"/>
              <a:buChar char="―"/>
              <a:defRPr sz="1400">
                <a:latin typeface="Century Gothic" panose="020B0502020202020204" pitchFamily="34" charset="0"/>
              </a:defRPr>
            </a:lvl2pPr>
            <a:lvl3pPr>
              <a:defRPr sz="1400">
                <a:latin typeface="Century Gothic" panose="020B0502020202020204" pitchFamily="34" charset="0"/>
              </a:defRPr>
            </a:lvl3pPr>
            <a:lvl4pPr>
              <a:defRPr sz="1200">
                <a:latin typeface="Century Gothic" panose="020B0502020202020204" pitchFamily="34" charset="0"/>
              </a:defRPr>
            </a:lvl4pPr>
            <a:lvl5pPr>
              <a:defRPr sz="1200">
                <a:latin typeface="Century Gothic" panose="020B0502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3"/>
          <p:cNvSpPr>
            <a:spLocks noGrp="1"/>
          </p:cNvSpPr>
          <p:nvPr>
            <p:ph sz="half" idx="2"/>
          </p:nvPr>
        </p:nvSpPr>
        <p:spPr>
          <a:xfrm>
            <a:off x="6261099" y="1733550"/>
            <a:ext cx="5551007" cy="4522786"/>
          </a:xfrm>
        </p:spPr>
        <p:txBody>
          <a:bodyPr>
            <a:normAutofit/>
          </a:bodyPr>
          <a:lstStyle>
            <a:lvl1pPr>
              <a:defRPr sz="1800">
                <a:latin typeface="Century Gothic" panose="020B0502020202020204" pitchFamily="34" charset="0"/>
              </a:defRPr>
            </a:lvl1pPr>
            <a:lvl2pPr marL="685766" indent="-228589">
              <a:buFont typeface="Century Gothic" panose="020B0502020202020204" pitchFamily="34" charset="0"/>
              <a:buChar char="―"/>
              <a:defRPr sz="1400">
                <a:latin typeface="Century Gothic" panose="020B0502020202020204" pitchFamily="34" charset="0"/>
              </a:defRPr>
            </a:lvl2pPr>
            <a:lvl3pPr>
              <a:defRPr sz="1400">
                <a:latin typeface="Century Gothic" panose="020B0502020202020204" pitchFamily="34" charset="0"/>
              </a:defRPr>
            </a:lvl3pPr>
            <a:lvl4pPr>
              <a:defRPr sz="1200">
                <a:latin typeface="Century Gothic" panose="020B0502020202020204" pitchFamily="34" charset="0"/>
              </a:defRPr>
            </a:lvl4pPr>
            <a:lvl5pPr>
              <a:defRPr sz="1200">
                <a:latin typeface="Century Gothic" panose="020B0502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6128303" y="1089030"/>
            <a:ext cx="0" cy="5167311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83402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4503" y="495299"/>
            <a:ext cx="11366500" cy="5681665"/>
          </a:xfrm>
        </p:spPr>
        <p:txBody>
          <a:bodyPr>
            <a:normAutofit/>
          </a:bodyPr>
          <a:lstStyle>
            <a:lvl1pPr>
              <a:defRPr sz="2000">
                <a:latin typeface="Century Gothic" panose="020B0502020202020204" pitchFamily="34" charset="0"/>
              </a:defRPr>
            </a:lvl1pPr>
            <a:lvl2pPr marL="685766" indent="-228589">
              <a:buFont typeface="Century Gothic" panose="020B0502020202020204" pitchFamily="34" charset="0"/>
              <a:buChar char="―"/>
              <a:defRPr sz="1800">
                <a:latin typeface="Century Gothic" panose="020B0502020202020204" pitchFamily="34" charset="0"/>
              </a:defRPr>
            </a:lvl2pPr>
            <a:lvl3pPr>
              <a:defRPr sz="1600">
                <a:latin typeface="Century Gothic" panose="020B0502020202020204" pitchFamily="34" charset="0"/>
              </a:defRPr>
            </a:lvl3pPr>
            <a:lvl4pPr>
              <a:defRPr sz="1400">
                <a:latin typeface="Century Gothic" panose="020B0502020202020204" pitchFamily="34" charset="0"/>
              </a:defRPr>
            </a:lvl4pPr>
            <a:lvl5pPr>
              <a:defRPr sz="1400">
                <a:latin typeface="Century Gothic" panose="020B0502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100">
                <a:latin typeface="Century Gothic" panose="020B0502020202020204" pitchFamily="34" charset="0"/>
              </a:defRPr>
            </a:lvl1pPr>
          </a:lstStyle>
          <a:p>
            <a:fld id="{56709680-CBB0-4CA5-829E-E41F1DA61AD6}" type="datetimeFigureOut">
              <a:rPr lang="en-US" smtClean="0"/>
              <a:pPr/>
              <a:t>12/7/2020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100">
                <a:latin typeface="Century Gothic" panose="020B0502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100">
                <a:latin typeface="Century Gothic" panose="020B0502020202020204" pitchFamily="34" charset="0"/>
              </a:defRPr>
            </a:lvl1pPr>
          </a:lstStyle>
          <a:p>
            <a:fld id="{2CDF9A80-D0D4-42E3-8838-0B4CCA8A0CA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7" descr="Template.jpg"/>
          <p:cNvPicPr>
            <a:picLocks noChangeAspect="1"/>
          </p:cNvPicPr>
          <p:nvPr userDrawn="1"/>
        </p:nvPicPr>
        <p:blipFill>
          <a:blip r:embed="rId2"/>
          <a:srcRect t="19378" r="74091" b="12222"/>
          <a:stretch>
            <a:fillRect/>
          </a:stretch>
        </p:blipFill>
        <p:spPr bwMode="auto">
          <a:xfrm flipH="1">
            <a:off x="11542391" y="8"/>
            <a:ext cx="650980" cy="1084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8105378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4B826F-ECF9-4114-A6A6-24E9766F07C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12/7/2020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EBA06-057E-4791-BCF2-E8D5741023A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93603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4B826F-ECF9-4114-A6A6-24E9766F07C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12/7/2020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EBA06-057E-4791-BCF2-E8D5741023A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13810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4B826F-ECF9-4114-A6A6-24E9766F07C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12/7/2020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EBA06-057E-4791-BCF2-E8D5741023A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75066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4B826F-ECF9-4114-A6A6-24E9766F07C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12/7/2020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EBA06-057E-4791-BCF2-E8D5741023A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91996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15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fld id="{56709680-CBB0-4CA5-829E-E41F1DA61AD6}" type="datetimeFigureOut">
              <a:rPr lang="en-US" smtClean="0"/>
              <a:pPr/>
              <a:t>12/7/2020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fld id="{2CDF9A80-D0D4-42E3-8838-0B4CCA8A0CA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9006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4" r:id="rId5"/>
  </p:sldLayoutIdLst>
  <p:txStyles>
    <p:titleStyle>
      <a:lvl1pPr algn="l" defTabSz="914354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Century Gothic" panose="020B0502020202020204" pitchFamily="34" charset="0"/>
          <a:ea typeface="+mj-ea"/>
          <a:cs typeface="+mj-cs"/>
        </a:defRPr>
      </a:lvl1pPr>
    </p:titleStyle>
    <p:bodyStyle>
      <a:lvl1pPr marL="228589" indent="-228589" algn="l" defTabSz="91435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1pPr>
      <a:lvl2pPr marL="68576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2pPr>
      <a:lvl3pPr marL="114294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3pPr>
      <a:lvl4pPr marL="1600120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4pPr>
      <a:lvl5pPr marL="2057298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5pPr>
      <a:lvl6pPr marL="2514474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4B826F-ECF9-4114-A6A6-24E9766F07C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12/7/2020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3EBA06-057E-4791-BCF2-E8D5741023A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3925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57" r:id="rId2"/>
    <p:sldLayoutId id="2147483658" r:id="rId3"/>
    <p:sldLayoutId id="2147483659" r:id="rId4"/>
    <p:sldLayoutId id="2147483660" r:id="rId5"/>
    <p:sldLayoutId id="2147483661" r:id="rId6"/>
    <p:sldLayoutId id="2147483662" r:id="rId7"/>
    <p:sldLayoutId id="2147483663" r:id="rId8"/>
    <p:sldLayoutId id="2147483664" r:id="rId9"/>
    <p:sldLayoutId id="2147483665" r:id="rId10"/>
    <p:sldLayoutId id="214748366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symphonycmp.sslwireless.com/index.php/index.php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821243" y="2648830"/>
            <a:ext cx="9144000" cy="1314493"/>
          </a:xfrm>
        </p:spPr>
        <p:txBody>
          <a:bodyPr>
            <a:noAutofit/>
          </a:bodyPr>
          <a:lstStyle/>
          <a:p>
            <a:r>
              <a:rPr lang="en-US" sz="3200" dirty="0" smtClean="0">
                <a:solidFill>
                  <a:srgbClr val="C2085C"/>
                </a:solidFill>
              </a:rPr>
              <a:t>Vision of Symphony Focus Outlet development</a:t>
            </a:r>
            <a:endParaRPr lang="en-US" sz="1000" dirty="0">
              <a:solidFill>
                <a:srgbClr val="C2085C"/>
              </a:solidFill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4587303" y="6272086"/>
            <a:ext cx="3611880" cy="410583"/>
          </a:xfr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r>
              <a:rPr lang="en-US" sz="2000" b="1" dirty="0" smtClean="0">
                <a:solidFill>
                  <a:schemeClr val="bg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December’2020</a:t>
            </a:r>
            <a:endParaRPr lang="en-US" sz="2000" b="1" dirty="0">
              <a:solidFill>
                <a:schemeClr val="bg1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050" name="Picture 2" descr="Logo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1339" y="675808"/>
            <a:ext cx="3529688" cy="480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5824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8150" y="257577"/>
            <a:ext cx="11095564" cy="554688"/>
          </a:xfrm>
          <a:noFill/>
        </p:spPr>
        <p:txBody>
          <a:bodyPr/>
          <a:lstStyle/>
          <a:p>
            <a:r>
              <a:rPr lang="en-US" dirty="0" smtClean="0"/>
              <a:t>BAR Phone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8762" y="1250563"/>
            <a:ext cx="5492727" cy="365516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TextBox 4"/>
          <p:cNvSpPr txBox="1"/>
          <p:nvPr/>
        </p:nvSpPr>
        <p:spPr>
          <a:xfrm>
            <a:off x="772732" y="5563673"/>
            <a:ext cx="100681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Itel</a:t>
            </a:r>
            <a:r>
              <a:rPr lang="en-US" dirty="0" smtClean="0"/>
              <a:t> provide 5 taka/7taka/10taka/15 taka &amp; average 0.97% where as we offer direct 1% for 100% retailers. </a:t>
            </a:r>
          </a:p>
          <a:p>
            <a:r>
              <a:rPr lang="en-US" dirty="0" smtClean="0"/>
              <a:t>We believe it will be help to won retail business attention.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0815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8149" y="270456"/>
            <a:ext cx="11393955" cy="580446"/>
          </a:xfrm>
          <a:noFill/>
        </p:spPr>
        <p:txBody>
          <a:bodyPr/>
          <a:lstStyle/>
          <a:p>
            <a:r>
              <a:rPr lang="en-US" dirty="0" err="1"/>
              <a:t>i</a:t>
            </a:r>
            <a:r>
              <a:rPr lang="en-US" dirty="0" err="1" smtClean="0"/>
              <a:t>tel</a:t>
            </a:r>
            <a:r>
              <a:rPr lang="en-US" dirty="0" smtClean="0"/>
              <a:t> Bar phone margin analysis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78861184"/>
              </p:ext>
            </p:extLst>
          </p:nvPr>
        </p:nvGraphicFramePr>
        <p:xfrm>
          <a:off x="418149" y="1048366"/>
          <a:ext cx="4475823" cy="3266057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816259"/>
                <a:gridCol w="789051"/>
                <a:gridCol w="1020324"/>
                <a:gridCol w="952303"/>
                <a:gridCol w="897886"/>
              </a:tblGrid>
              <a:tr h="40288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Model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Status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 Retail Front Margin (BDT) 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 Retail Back Margin (BDT) 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 Total Margin (BDT) 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</a:tr>
              <a:tr h="20451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it2171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Running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                         50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                           5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               55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</a:tr>
              <a:tr h="20451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it2173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Running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                         50 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                           5 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               55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</a:tr>
              <a:tr h="20451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it5022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Running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                         59 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                         10 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               69 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</a:tr>
              <a:tr h="20451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It5025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Running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                         90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                         10 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             100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</a:tr>
              <a:tr h="20451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It5081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Running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                         90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                         10 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             100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</a:tr>
              <a:tr h="20451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it5606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Running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                         69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                         10 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               79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</a:tr>
              <a:tr h="20451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It5617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Running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                         90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                         10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             100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</a:tr>
              <a:tr h="20451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it6320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Running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                      100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                         15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             115 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</a:tr>
              <a:tr h="20451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it2191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Running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                         59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                           5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               64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</a:tr>
              <a:tr h="20451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it5260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Running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                         90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                         10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             100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</a:tr>
              <a:tr h="20451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it5608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Running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                         70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                         10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               80 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</a:tr>
              <a:tr h="20451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it5618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Running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                         80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                         10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               90 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</a:tr>
              <a:tr h="20451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it6331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Running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                      100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                         10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             110 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</a:tr>
              <a:tr h="20451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it2320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Running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                         60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                           5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               65 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3840963"/>
              </p:ext>
            </p:extLst>
          </p:nvPr>
        </p:nvGraphicFramePr>
        <p:xfrm>
          <a:off x="5342079" y="1089934"/>
          <a:ext cx="2958356" cy="32244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43719"/>
                <a:gridCol w="1028062"/>
                <a:gridCol w="786575"/>
              </a:tblGrid>
              <a:tr h="26870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Model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Status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RP 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</a:tr>
              <a:tr h="26870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it5022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Running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 smtClean="0">
                          <a:effectLst/>
                        </a:rPr>
                        <a:t>840 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6870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it5025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Running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960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6870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it5081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Running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1060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6870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it5606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Running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930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6870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it5617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Running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 smtClean="0">
                          <a:effectLst/>
                        </a:rPr>
                        <a:t>1000 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6870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it2171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Running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 smtClean="0">
                          <a:effectLst/>
                        </a:rPr>
                        <a:t>740 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6870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it6310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Running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 smtClean="0">
                          <a:effectLst/>
                        </a:rPr>
                        <a:t>1220 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6870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it6320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Running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1290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6870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it2191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Running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  </a:t>
                      </a:r>
                      <a:r>
                        <a:rPr lang="en-US" sz="1000" u="none" strike="noStrike" dirty="0" smtClean="0">
                          <a:effectLst/>
                        </a:rPr>
                        <a:t>840                         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6870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it5260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Running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 smtClean="0">
                          <a:effectLst/>
                        </a:rPr>
                        <a:t>1000 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6870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it2173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Running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 smtClean="0">
                          <a:effectLst/>
                        </a:rPr>
                        <a:t>760                       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3" name="Rectangle 2"/>
          <p:cNvSpPr/>
          <p:nvPr/>
        </p:nvSpPr>
        <p:spPr>
          <a:xfrm>
            <a:off x="418149" y="4570240"/>
            <a:ext cx="11773851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>
                <a:latin typeface="Nirmala UI" panose="020B0502040204020203" pitchFamily="34" charset="0"/>
                <a:ea typeface="Times New Roman" panose="02020603050405020304" pitchFamily="18" charset="0"/>
              </a:rPr>
              <a:t>প্রিয়</a:t>
            </a:r>
            <a:r>
              <a:rPr lang="en-US" sz="1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latin typeface="Nirmala UI" panose="020B0502040204020203" pitchFamily="34" charset="0"/>
                <a:ea typeface="Times New Roman" panose="02020603050405020304" pitchFamily="18" charset="0"/>
              </a:rPr>
              <a:t>ব্যাবসায়িক</a:t>
            </a:r>
            <a:r>
              <a:rPr lang="en-US" sz="1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latin typeface="Nirmala UI" panose="020B0502040204020203" pitchFamily="34" charset="0"/>
                <a:ea typeface="Times New Roman" panose="02020603050405020304" pitchFamily="18" charset="0"/>
              </a:rPr>
              <a:t>বন্ধু</a:t>
            </a:r>
            <a:r>
              <a:rPr lang="en-US" sz="1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1400" dirty="0" err="1" smtClean="0">
                <a:latin typeface="Nirmala UI" panose="020B0502040204020203" pitchFamily="34" charset="0"/>
                <a:ea typeface="Times New Roman" panose="02020603050405020304" pitchFamily="18" charset="0"/>
              </a:rPr>
              <a:t>আসসালামুআলাইকুম</a:t>
            </a:r>
            <a:r>
              <a:rPr lang="en-US" sz="1400" dirty="0" smtClean="0">
                <a:latin typeface="Nirmala UI" panose="020B0502040204020203" pitchFamily="34" charset="0"/>
                <a:ea typeface="Times New Roman" panose="02020603050405020304" pitchFamily="18" charset="0"/>
              </a:rPr>
              <a:t>।</a:t>
            </a:r>
            <a:r>
              <a:rPr lang="en-US" sz="14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</a:p>
          <a:p>
            <a:r>
              <a:rPr lang="en-US" sz="1400" dirty="0" err="1" smtClean="0">
                <a:latin typeface="Nirmala UI" panose="020B0502040204020203" pitchFamily="34" charset="0"/>
                <a:ea typeface="Times New Roman" panose="02020603050405020304" pitchFamily="18" charset="0"/>
              </a:rPr>
              <a:t>সিম্ফনি</a:t>
            </a:r>
            <a:r>
              <a:rPr lang="en-US" sz="1400" dirty="0">
                <a:latin typeface="Segoe UI Symbol" panose="020B0502040204020203" pitchFamily="34" charset="0"/>
                <a:ea typeface="Times New Roman" panose="02020603050405020304" pitchFamily="18" charset="0"/>
                <a:cs typeface="Segoe UI Symbol" panose="020B0502040204020203" pitchFamily="34" charset="0"/>
              </a:rPr>
              <a:t>🌙</a:t>
            </a:r>
            <a:r>
              <a:rPr lang="en-US" sz="1400" dirty="0" err="1">
                <a:latin typeface="Nirmala UI" panose="020B0502040204020203" pitchFamily="34" charset="0"/>
                <a:ea typeface="Times New Roman" panose="02020603050405020304" pitchFamily="18" charset="0"/>
              </a:rPr>
              <a:t>মোবারক</a:t>
            </a:r>
            <a:r>
              <a:rPr lang="en-US" sz="1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>
                <a:latin typeface="Nirmala UI" panose="020B0502040204020203" pitchFamily="34" charset="0"/>
                <a:ea typeface="Times New Roman" panose="02020603050405020304" pitchFamily="18" charset="0"/>
              </a:rPr>
              <a:t>ও</a:t>
            </a:r>
            <a:r>
              <a:rPr lang="en-US" sz="1400" dirty="0">
                <a:latin typeface="Segoe UI Symbol" panose="020B0502040204020203" pitchFamily="34" charset="0"/>
                <a:ea typeface="Times New Roman" panose="02020603050405020304" pitchFamily="18" charset="0"/>
                <a:cs typeface="Segoe UI Symbol" panose="020B0502040204020203" pitchFamily="34" charset="0"/>
              </a:rPr>
              <a:t>🌹</a:t>
            </a:r>
            <a:r>
              <a:rPr lang="en-US" sz="1400" dirty="0" err="1">
                <a:latin typeface="Nirmala UI" panose="020B0502040204020203" pitchFamily="34" charset="0"/>
                <a:ea typeface="Times New Roman" panose="02020603050405020304" pitchFamily="18" charset="0"/>
              </a:rPr>
              <a:t>শুভেচ্ছা।আমাদের</a:t>
            </a:r>
            <a:r>
              <a:rPr lang="en-US" sz="1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latin typeface="Nirmala UI" panose="020B0502040204020203" pitchFamily="34" charset="0"/>
                <a:ea typeface="Times New Roman" panose="02020603050405020304" pitchFamily="18" charset="0"/>
              </a:rPr>
              <a:t>ব্যাক</a:t>
            </a:r>
            <a:r>
              <a:rPr lang="en-US" sz="1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latin typeface="Nirmala UI" panose="020B0502040204020203" pitchFamily="34" charset="0"/>
                <a:ea typeface="Times New Roman" panose="02020603050405020304" pitchFamily="18" charset="0"/>
              </a:rPr>
              <a:t>মার্জিন</a:t>
            </a:r>
            <a:r>
              <a:rPr lang="en-US" sz="1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latin typeface="Nirmala UI" panose="020B0502040204020203" pitchFamily="34" charset="0"/>
                <a:ea typeface="Times New Roman" panose="02020603050405020304" pitchFamily="18" charset="0"/>
              </a:rPr>
              <a:t>পলিসি</a:t>
            </a:r>
            <a:r>
              <a:rPr lang="en-US" sz="1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latin typeface="Nirmala UI" panose="020B0502040204020203" pitchFamily="34" charset="0"/>
                <a:ea typeface="Times New Roman" panose="02020603050405020304" pitchFamily="18" charset="0"/>
              </a:rPr>
              <a:t>কেনো</a:t>
            </a:r>
            <a:r>
              <a:rPr lang="en-US" sz="1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latin typeface="Nirmala UI" panose="020B0502040204020203" pitchFamily="34" charset="0"/>
                <a:ea typeface="Times New Roman" panose="02020603050405020304" pitchFamily="18" charset="0"/>
              </a:rPr>
              <a:t>সেরা</a:t>
            </a:r>
            <a:r>
              <a:rPr lang="en-US" sz="1400" dirty="0">
                <a:latin typeface="Segoe UI Symbol" panose="020B0502040204020203" pitchFamily="34" charset="0"/>
                <a:ea typeface="Times New Roman" panose="02020603050405020304" pitchFamily="18" charset="0"/>
                <a:cs typeface="Segoe UI Symbol" panose="020B0502040204020203" pitchFamily="34" charset="0"/>
              </a:rPr>
              <a:t>🏋</a:t>
            </a:r>
            <a:r>
              <a:rPr lang="en-US" sz="1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️</a:t>
            </a:r>
            <a:r>
              <a:rPr lang="en-US" sz="1400" dirty="0">
                <a:latin typeface="Nirmala UI" panose="020B0502040204020203" pitchFamily="34" charset="0"/>
                <a:ea typeface="Times New Roman" panose="02020603050405020304" pitchFamily="18" charset="0"/>
              </a:rPr>
              <a:t>।</a:t>
            </a:r>
            <a:r>
              <a:rPr lang="en-US" sz="1400" dirty="0" err="1">
                <a:latin typeface="Nirmala UI" panose="020B0502040204020203" pitchFamily="34" charset="0"/>
                <a:ea typeface="Times New Roman" panose="02020603050405020304" pitchFamily="18" charset="0"/>
              </a:rPr>
              <a:t>আমরা</a:t>
            </a:r>
            <a:r>
              <a:rPr lang="en-US" sz="1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latin typeface="Nirmala UI" panose="020B0502040204020203" pitchFamily="34" charset="0"/>
                <a:ea typeface="Times New Roman" panose="02020603050405020304" pitchFamily="18" charset="0"/>
              </a:rPr>
              <a:t>বার</a:t>
            </a:r>
            <a:r>
              <a:rPr lang="en-US" sz="1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latin typeface="Nirmala UI" panose="020B0502040204020203" pitchFamily="34" charset="0"/>
                <a:ea typeface="Times New Roman" panose="02020603050405020304" pitchFamily="18" charset="0"/>
              </a:rPr>
              <a:t>ফোনে</a:t>
            </a:r>
            <a:r>
              <a:rPr lang="en-US" sz="1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latin typeface="Nirmala UI" panose="020B0502040204020203" pitchFamily="34" charset="0"/>
                <a:ea typeface="Times New Roman" panose="02020603050405020304" pitchFamily="18" charset="0"/>
              </a:rPr>
              <a:t>আপনার</a:t>
            </a:r>
            <a:r>
              <a:rPr lang="en-US" sz="1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latin typeface="Nirmala UI" panose="020B0502040204020203" pitchFamily="34" charset="0"/>
                <a:ea typeface="Times New Roman" panose="02020603050405020304" pitchFamily="18" charset="0"/>
              </a:rPr>
              <a:t>জন্য</a:t>
            </a:r>
            <a:r>
              <a:rPr lang="en-US" sz="1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latin typeface="Nirmala UI" panose="020B0502040204020203" pitchFamily="34" charset="0"/>
                <a:ea typeface="Times New Roman" panose="02020603050405020304" pitchFamily="18" charset="0"/>
              </a:rPr>
              <a:t>কোনো</a:t>
            </a:r>
            <a:r>
              <a:rPr lang="en-US" sz="1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latin typeface="Nirmala UI" panose="020B0502040204020203" pitchFamily="34" charset="0"/>
                <a:ea typeface="Times New Roman" panose="02020603050405020304" pitchFamily="18" charset="0"/>
              </a:rPr>
              <a:t>শর্ত</a:t>
            </a:r>
            <a:r>
              <a:rPr lang="en-US" sz="1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latin typeface="Nirmala UI" panose="020B0502040204020203" pitchFamily="34" charset="0"/>
                <a:ea typeface="Times New Roman" panose="02020603050405020304" pitchFamily="18" charset="0"/>
              </a:rPr>
              <a:t>ছাড়াই</a:t>
            </a:r>
            <a:r>
              <a:rPr lang="en-US" sz="1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>
                <a:latin typeface="Segoe UI Symbol" panose="020B0502040204020203" pitchFamily="34" charset="0"/>
                <a:ea typeface="Times New Roman" panose="02020603050405020304" pitchFamily="18" charset="0"/>
                <a:cs typeface="Segoe UI Symbol" panose="020B0502040204020203" pitchFamily="34" charset="0"/>
              </a:rPr>
              <a:t>🆓</a:t>
            </a:r>
            <a:r>
              <a:rPr lang="en-US" sz="1400" dirty="0" err="1">
                <a:latin typeface="Nirmala UI" panose="020B0502040204020203" pitchFamily="34" charset="0"/>
                <a:ea typeface="Times New Roman" panose="02020603050405020304" pitchFamily="18" charset="0"/>
              </a:rPr>
              <a:t>নিয়ে</a:t>
            </a:r>
            <a:r>
              <a:rPr lang="en-US" sz="1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latin typeface="Nirmala UI" panose="020B0502040204020203" pitchFamily="34" charset="0"/>
                <a:ea typeface="Times New Roman" panose="02020603050405020304" pitchFamily="18" charset="0"/>
              </a:rPr>
              <a:t>এসেছি</a:t>
            </a:r>
            <a:r>
              <a:rPr lang="en-US" sz="1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>
                <a:latin typeface="Segoe UI Symbol" panose="020B0502040204020203" pitchFamily="34" charset="0"/>
                <a:ea typeface="Times New Roman" panose="02020603050405020304" pitchFamily="18" charset="0"/>
                <a:cs typeface="Segoe UI Symbol" panose="020B0502040204020203" pitchFamily="34" charset="0"/>
              </a:rPr>
              <a:t>🏧</a:t>
            </a:r>
            <a:r>
              <a:rPr lang="en-US" sz="1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>
                <a:latin typeface="Nirmala UI" panose="020B0502040204020203" pitchFamily="34" charset="0"/>
                <a:ea typeface="Times New Roman" panose="02020603050405020304" pitchFamily="18" charset="0"/>
              </a:rPr>
              <a:t>১</a:t>
            </a:r>
            <a:r>
              <a:rPr lang="en-US" sz="1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% </a:t>
            </a:r>
            <a:r>
              <a:rPr lang="en-US" sz="1400" dirty="0" err="1">
                <a:latin typeface="Nirmala UI" panose="020B0502040204020203" pitchFamily="34" charset="0"/>
                <a:ea typeface="Times New Roman" panose="02020603050405020304" pitchFamily="18" charset="0"/>
              </a:rPr>
              <a:t>কমিশন</a:t>
            </a:r>
            <a:r>
              <a:rPr lang="en-US" sz="1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latin typeface="Nirmala UI" panose="020B0502040204020203" pitchFamily="34" charset="0"/>
                <a:ea typeface="Times New Roman" panose="02020603050405020304" pitchFamily="18" charset="0"/>
              </a:rPr>
              <a:t>পলিসি</a:t>
            </a:r>
            <a:r>
              <a:rPr lang="en-US" sz="1400" dirty="0">
                <a:latin typeface="Nirmala UI" panose="020B0502040204020203" pitchFamily="34" charset="0"/>
                <a:ea typeface="Times New Roman" panose="02020603050405020304" pitchFamily="18" charset="0"/>
              </a:rPr>
              <a:t>।</a:t>
            </a:r>
            <a:r>
              <a:rPr lang="en-US" sz="1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latin typeface="Nirmala UI" panose="020B0502040204020203" pitchFamily="34" charset="0"/>
                <a:ea typeface="Times New Roman" panose="02020603050405020304" pitchFamily="18" charset="0"/>
              </a:rPr>
              <a:t>অর্থা</a:t>
            </a:r>
            <a:r>
              <a:rPr lang="en-US" sz="1400" dirty="0">
                <a:latin typeface="Nirmala UI" panose="020B0502040204020203" pitchFamily="34" charset="0"/>
                <a:ea typeface="Times New Roman" panose="02020603050405020304" pitchFamily="18" charset="0"/>
              </a:rPr>
              <a:t>ৎ</a:t>
            </a:r>
            <a:r>
              <a:rPr lang="en-US" sz="1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endParaRPr lang="en-US" sz="1400" dirty="0" smtClean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1400" dirty="0" smtClean="0">
              <a:latin typeface="Nirmala UI" panose="020B0502040204020203" pitchFamily="34" charset="0"/>
              <a:ea typeface="Times New Roman" panose="02020603050405020304" pitchFamily="18" charset="0"/>
            </a:endParaRPr>
          </a:p>
          <a:p>
            <a:r>
              <a:rPr lang="en-US" sz="1400" dirty="0" err="1" smtClean="0">
                <a:latin typeface="Nirmala UI" panose="020B0502040204020203" pitchFamily="34" charset="0"/>
                <a:ea typeface="Times New Roman" panose="02020603050405020304" pitchFamily="18" charset="0"/>
              </a:rPr>
              <a:t>আমাদের</a:t>
            </a:r>
            <a:r>
              <a:rPr lang="en-US" sz="1400" dirty="0">
                <a:latin typeface="Segoe UI Symbol" panose="020B0502040204020203" pitchFamily="34" charset="0"/>
                <a:ea typeface="Times New Roman" panose="02020603050405020304" pitchFamily="18" charset="0"/>
                <a:cs typeface="Segoe UI Symbol" panose="020B0502040204020203" pitchFamily="34" charset="0"/>
              </a:rPr>
              <a:t>📱</a:t>
            </a:r>
            <a:r>
              <a:rPr lang="en-US" sz="1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b="1" dirty="0">
                <a:solidFill>
                  <a:srgbClr val="002060"/>
                </a:solidFill>
                <a:latin typeface="Nirmala UI" panose="020B0502040204020203" pitchFamily="34" charset="0"/>
                <a:ea typeface="Times New Roman" panose="02020603050405020304" pitchFamily="18" charset="0"/>
              </a:rPr>
              <a:t>বি১২</a:t>
            </a:r>
            <a:r>
              <a:rPr lang="en-US" sz="1400" b="1" dirty="0">
                <a:solidFill>
                  <a:srgbClr val="00206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,</a:t>
            </a:r>
            <a:r>
              <a:rPr lang="en-US" sz="1400" b="1" dirty="0">
                <a:solidFill>
                  <a:srgbClr val="002060"/>
                </a:solidFill>
                <a:latin typeface="Segoe UI Symbol" panose="020B0502040204020203" pitchFamily="34" charset="0"/>
                <a:ea typeface="Times New Roman" panose="02020603050405020304" pitchFamily="18" charset="0"/>
                <a:cs typeface="Segoe UI Symbol" panose="020B0502040204020203" pitchFamily="34" charset="0"/>
              </a:rPr>
              <a:t>📱</a:t>
            </a:r>
            <a:r>
              <a:rPr lang="en-US" sz="1400" b="1" dirty="0" err="1">
                <a:solidFill>
                  <a:srgbClr val="002060"/>
                </a:solidFill>
                <a:latin typeface="Nirmala UI" panose="020B0502040204020203" pitchFamily="34" charset="0"/>
                <a:ea typeface="Times New Roman" panose="02020603050405020304" pitchFamily="18" charset="0"/>
              </a:rPr>
              <a:t>বি</a:t>
            </a:r>
            <a:r>
              <a:rPr lang="en-US" sz="1400" b="1" dirty="0">
                <a:solidFill>
                  <a:srgbClr val="00206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b="1" dirty="0">
                <a:solidFill>
                  <a:srgbClr val="002060"/>
                </a:solidFill>
                <a:latin typeface="Nirmala UI" panose="020B0502040204020203" pitchFamily="34" charset="0"/>
                <a:ea typeface="Times New Roman" panose="02020603050405020304" pitchFamily="18" charset="0"/>
              </a:rPr>
              <a:t>২৪</a:t>
            </a:r>
            <a:r>
              <a:rPr lang="en-US" sz="1400" b="1" dirty="0">
                <a:solidFill>
                  <a:srgbClr val="00206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b="1" dirty="0" err="1">
                <a:solidFill>
                  <a:srgbClr val="002060"/>
                </a:solidFill>
                <a:latin typeface="Nirmala UI" panose="020B0502040204020203" pitchFamily="34" charset="0"/>
                <a:ea typeface="Times New Roman" panose="02020603050405020304" pitchFamily="18" charset="0"/>
              </a:rPr>
              <a:t>যে</a:t>
            </a:r>
            <a:r>
              <a:rPr lang="en-US" sz="1400" b="1" dirty="0">
                <a:solidFill>
                  <a:srgbClr val="00206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b="1" dirty="0" err="1">
                <a:solidFill>
                  <a:srgbClr val="002060"/>
                </a:solidFill>
                <a:latin typeface="Nirmala UI" panose="020B0502040204020203" pitchFamily="34" charset="0"/>
                <a:ea typeface="Times New Roman" panose="02020603050405020304" pitchFamily="18" charset="0"/>
              </a:rPr>
              <a:t>কোনো</a:t>
            </a:r>
            <a:r>
              <a:rPr lang="en-US" sz="1400" b="1" dirty="0">
                <a:solidFill>
                  <a:srgbClr val="00206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b="1" dirty="0" err="1">
                <a:solidFill>
                  <a:srgbClr val="002060"/>
                </a:solidFill>
                <a:latin typeface="Nirmala UI" panose="020B0502040204020203" pitchFamily="34" charset="0"/>
                <a:ea typeface="Times New Roman" panose="02020603050405020304" pitchFamily="18" charset="0"/>
              </a:rPr>
              <a:t>পছন্দের</a:t>
            </a:r>
            <a:r>
              <a:rPr lang="en-US" sz="1400" b="1" dirty="0">
                <a:solidFill>
                  <a:srgbClr val="00206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b="1" dirty="0" err="1">
                <a:solidFill>
                  <a:srgbClr val="002060"/>
                </a:solidFill>
                <a:latin typeface="Nirmala UI" panose="020B0502040204020203" pitchFamily="34" charset="0"/>
                <a:ea typeface="Times New Roman" panose="02020603050405020304" pitchFamily="18" charset="0"/>
              </a:rPr>
              <a:t>বার</a:t>
            </a:r>
            <a:r>
              <a:rPr lang="en-US" sz="1400" b="1" dirty="0">
                <a:solidFill>
                  <a:srgbClr val="00206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b="1" dirty="0" err="1">
                <a:solidFill>
                  <a:srgbClr val="002060"/>
                </a:solidFill>
                <a:latin typeface="Nirmala UI" panose="020B0502040204020203" pitchFamily="34" charset="0"/>
                <a:ea typeface="Times New Roman" panose="02020603050405020304" pitchFamily="18" charset="0"/>
              </a:rPr>
              <a:t>ফোন</a:t>
            </a:r>
            <a:r>
              <a:rPr lang="en-US" sz="1400" b="1" dirty="0">
                <a:solidFill>
                  <a:srgbClr val="00206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b="1" dirty="0" err="1">
                <a:solidFill>
                  <a:srgbClr val="002060"/>
                </a:solidFill>
                <a:latin typeface="Nirmala UI" panose="020B0502040204020203" pitchFamily="34" charset="0"/>
                <a:ea typeface="Times New Roman" panose="02020603050405020304" pitchFamily="18" charset="0"/>
              </a:rPr>
              <a:t>তুলুন</a:t>
            </a:r>
            <a:r>
              <a:rPr lang="en-US" sz="1400" b="1" dirty="0">
                <a:solidFill>
                  <a:srgbClr val="00206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b="1" dirty="0" err="1">
                <a:solidFill>
                  <a:srgbClr val="002060"/>
                </a:solidFill>
                <a:latin typeface="Nirmala UI" panose="020B0502040204020203" pitchFamily="34" charset="0"/>
                <a:ea typeface="Times New Roman" panose="02020603050405020304" pitchFamily="18" charset="0"/>
              </a:rPr>
              <a:t>সরাসরি</a:t>
            </a:r>
            <a:r>
              <a:rPr lang="en-US" sz="1400" b="1" dirty="0">
                <a:solidFill>
                  <a:srgbClr val="002060"/>
                </a:solidFill>
                <a:latin typeface="Segoe UI Symbol" panose="020B0502040204020203" pitchFamily="34" charset="0"/>
                <a:ea typeface="Times New Roman" panose="02020603050405020304" pitchFamily="18" charset="0"/>
                <a:cs typeface="Segoe UI Symbol" panose="020B0502040204020203" pitchFamily="34" charset="0"/>
              </a:rPr>
              <a:t>🌈</a:t>
            </a:r>
            <a:r>
              <a:rPr lang="en-US" sz="1400" b="1" dirty="0">
                <a:solidFill>
                  <a:srgbClr val="00206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b="1" dirty="0">
                <a:solidFill>
                  <a:srgbClr val="002060"/>
                </a:solidFill>
                <a:latin typeface="Nirmala UI" panose="020B0502040204020203" pitchFamily="34" charset="0"/>
                <a:ea typeface="Times New Roman" panose="02020603050405020304" pitchFamily="18" charset="0"/>
              </a:rPr>
              <a:t>১</a:t>
            </a:r>
            <a:r>
              <a:rPr lang="en-US" sz="1400" b="1" dirty="0">
                <a:solidFill>
                  <a:srgbClr val="00206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% </a:t>
            </a:r>
            <a:r>
              <a:rPr lang="en-US" sz="1400" b="1" dirty="0" err="1">
                <a:solidFill>
                  <a:srgbClr val="002060"/>
                </a:solidFill>
                <a:latin typeface="Nirmala UI" panose="020B0502040204020203" pitchFamily="34" charset="0"/>
                <a:ea typeface="Times New Roman" panose="02020603050405020304" pitchFamily="18" charset="0"/>
              </a:rPr>
              <a:t>কমিশনে।কিন্তু</a:t>
            </a:r>
            <a:r>
              <a:rPr lang="en-US" sz="1400" b="1" dirty="0">
                <a:solidFill>
                  <a:srgbClr val="00206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b="1" dirty="0" err="1">
                <a:solidFill>
                  <a:srgbClr val="002060"/>
                </a:solidFill>
                <a:latin typeface="Nirmala UI" panose="020B0502040204020203" pitchFamily="34" charset="0"/>
                <a:ea typeface="Times New Roman" panose="02020603050405020304" pitchFamily="18" charset="0"/>
              </a:rPr>
              <a:t>উদাহরণ</a:t>
            </a:r>
            <a:r>
              <a:rPr lang="en-US" sz="1400" b="1" dirty="0">
                <a:solidFill>
                  <a:srgbClr val="00206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b="1" dirty="0" err="1">
                <a:solidFill>
                  <a:srgbClr val="002060"/>
                </a:solidFill>
                <a:latin typeface="Nirmala UI" panose="020B0502040204020203" pitchFamily="34" charset="0"/>
                <a:ea typeface="Times New Roman" panose="02020603050405020304" pitchFamily="18" charset="0"/>
              </a:rPr>
              <a:t>স্বরূপ</a:t>
            </a:r>
            <a:r>
              <a:rPr lang="en-US" sz="1400" b="1" dirty="0">
                <a:solidFill>
                  <a:srgbClr val="00206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b="1" dirty="0" err="1">
                <a:solidFill>
                  <a:srgbClr val="00206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itel</a:t>
            </a:r>
            <a:r>
              <a:rPr lang="en-US" sz="1400" b="1" dirty="0">
                <a:solidFill>
                  <a:srgbClr val="00206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b="1" dirty="0" err="1">
                <a:solidFill>
                  <a:srgbClr val="002060"/>
                </a:solidFill>
                <a:latin typeface="Nirmala UI" panose="020B0502040204020203" pitchFamily="34" charset="0"/>
                <a:ea typeface="Times New Roman" panose="02020603050405020304" pitchFamily="18" charset="0"/>
              </a:rPr>
              <a:t>মডেল</a:t>
            </a:r>
            <a:r>
              <a:rPr lang="en-US" sz="1400" b="1" dirty="0">
                <a:solidFill>
                  <a:srgbClr val="00206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b="1" dirty="0">
                <a:solidFill>
                  <a:srgbClr val="002060"/>
                </a:solidFill>
                <a:latin typeface="Nirmala UI" panose="020B0502040204020203" pitchFamily="34" charset="0"/>
                <a:ea typeface="Times New Roman" panose="02020603050405020304" pitchFamily="18" charset="0"/>
              </a:rPr>
              <a:t>২১৭১</a:t>
            </a:r>
            <a:r>
              <a:rPr lang="en-US" sz="1400" b="1" dirty="0">
                <a:solidFill>
                  <a:srgbClr val="00206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b="1" dirty="0" err="1">
                <a:solidFill>
                  <a:srgbClr val="002060"/>
                </a:solidFill>
                <a:latin typeface="Nirmala UI" panose="020B0502040204020203" pitchFamily="34" charset="0"/>
                <a:ea typeface="Times New Roman" panose="02020603050405020304" pitchFamily="18" charset="0"/>
              </a:rPr>
              <a:t>যার</a:t>
            </a:r>
            <a:r>
              <a:rPr lang="en-US" sz="1400" b="1" dirty="0">
                <a:solidFill>
                  <a:srgbClr val="00206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b="1" dirty="0" err="1">
                <a:solidFill>
                  <a:srgbClr val="002060"/>
                </a:solidFill>
                <a:latin typeface="Nirmala UI" panose="020B0502040204020203" pitchFamily="34" charset="0"/>
                <a:ea typeface="Times New Roman" panose="02020603050405020304" pitchFamily="18" charset="0"/>
              </a:rPr>
              <a:t>ক্রয়</a:t>
            </a:r>
            <a:r>
              <a:rPr lang="en-US" sz="1400" b="1" dirty="0">
                <a:solidFill>
                  <a:srgbClr val="00206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b="1" dirty="0" err="1">
                <a:solidFill>
                  <a:srgbClr val="002060"/>
                </a:solidFill>
                <a:latin typeface="Nirmala UI" panose="020B0502040204020203" pitchFamily="34" charset="0"/>
                <a:ea typeface="Times New Roman" panose="02020603050405020304" pitchFamily="18" charset="0"/>
              </a:rPr>
              <a:t>মূল্য</a:t>
            </a:r>
            <a:r>
              <a:rPr lang="en-US" sz="1400" b="1" dirty="0">
                <a:solidFill>
                  <a:srgbClr val="00206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b="1" dirty="0">
                <a:solidFill>
                  <a:srgbClr val="002060"/>
                </a:solidFill>
                <a:latin typeface="Nirmala UI" panose="020B0502040204020203" pitchFamily="34" charset="0"/>
                <a:ea typeface="Times New Roman" panose="02020603050405020304" pitchFamily="18" charset="0"/>
              </a:rPr>
              <a:t>৭৪০</a:t>
            </a:r>
            <a:r>
              <a:rPr lang="en-US" sz="1400" b="1" dirty="0">
                <a:solidFill>
                  <a:srgbClr val="00206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b="1" dirty="0" err="1">
                <a:solidFill>
                  <a:srgbClr val="002060"/>
                </a:solidFill>
                <a:latin typeface="Nirmala UI" panose="020B0502040204020203" pitchFamily="34" charset="0"/>
                <a:ea typeface="Times New Roman" panose="02020603050405020304" pitchFamily="18" charset="0"/>
              </a:rPr>
              <a:t>টাকা</a:t>
            </a:r>
            <a:r>
              <a:rPr lang="en-US" sz="1400" b="1" dirty="0" err="1">
                <a:solidFill>
                  <a:srgbClr val="00206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,</a:t>
            </a:r>
            <a:r>
              <a:rPr lang="en-US" sz="1400" b="1" dirty="0" err="1">
                <a:solidFill>
                  <a:srgbClr val="002060"/>
                </a:solidFill>
                <a:latin typeface="Nirmala UI" panose="020B0502040204020203" pitchFamily="34" charset="0"/>
                <a:ea typeface="Times New Roman" panose="02020603050405020304" pitchFamily="18" charset="0"/>
              </a:rPr>
              <a:t>এই</a:t>
            </a:r>
            <a:r>
              <a:rPr lang="en-US" sz="1400" b="1" dirty="0">
                <a:solidFill>
                  <a:srgbClr val="00206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b="1" dirty="0" err="1">
                <a:solidFill>
                  <a:srgbClr val="002060"/>
                </a:solidFill>
                <a:latin typeface="Nirmala UI" panose="020B0502040204020203" pitchFamily="34" charset="0"/>
                <a:ea typeface="Times New Roman" panose="02020603050405020304" pitchFamily="18" charset="0"/>
              </a:rPr>
              <a:t>হ্যান্ডসেট</a:t>
            </a:r>
            <a:r>
              <a:rPr lang="en-US" sz="1400" b="1" dirty="0">
                <a:solidFill>
                  <a:srgbClr val="00206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b="1" dirty="0" err="1">
                <a:solidFill>
                  <a:srgbClr val="002060"/>
                </a:solidFill>
                <a:latin typeface="Nirmala UI" panose="020B0502040204020203" pitchFamily="34" charset="0"/>
                <a:ea typeface="Times New Roman" panose="02020603050405020304" pitchFamily="18" charset="0"/>
              </a:rPr>
              <a:t>টি</a:t>
            </a:r>
            <a:r>
              <a:rPr lang="en-US" sz="1400" b="1" dirty="0">
                <a:solidFill>
                  <a:srgbClr val="00206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b="1" dirty="0" err="1">
                <a:solidFill>
                  <a:srgbClr val="002060"/>
                </a:solidFill>
                <a:latin typeface="Nirmala UI" panose="020B0502040204020203" pitchFamily="34" charset="0"/>
                <a:ea typeface="Times New Roman" panose="02020603050405020304" pitchFamily="18" charset="0"/>
              </a:rPr>
              <a:t>ব্যাক</a:t>
            </a:r>
            <a:r>
              <a:rPr lang="en-US" sz="1400" b="1" dirty="0">
                <a:solidFill>
                  <a:srgbClr val="00206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b="1" dirty="0" err="1">
                <a:solidFill>
                  <a:srgbClr val="002060"/>
                </a:solidFill>
                <a:latin typeface="Nirmala UI" panose="020B0502040204020203" pitchFamily="34" charset="0"/>
                <a:ea typeface="Times New Roman" panose="02020603050405020304" pitchFamily="18" charset="0"/>
              </a:rPr>
              <a:t>মার্জিন</a:t>
            </a:r>
            <a:r>
              <a:rPr lang="en-US" sz="1400" b="1" dirty="0">
                <a:solidFill>
                  <a:srgbClr val="00206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b="1" dirty="0">
                <a:solidFill>
                  <a:srgbClr val="002060"/>
                </a:solidFill>
                <a:latin typeface="Nirmala UI" panose="020B0502040204020203" pitchFamily="34" charset="0"/>
                <a:ea typeface="Times New Roman" panose="02020603050405020304" pitchFamily="18" charset="0"/>
              </a:rPr>
              <a:t>৫</a:t>
            </a:r>
            <a:r>
              <a:rPr lang="en-US" sz="1400" b="1" dirty="0">
                <a:solidFill>
                  <a:srgbClr val="00206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b="1" dirty="0" err="1">
                <a:solidFill>
                  <a:srgbClr val="002060"/>
                </a:solidFill>
                <a:latin typeface="Nirmala UI" panose="020B0502040204020203" pitchFamily="34" charset="0"/>
                <a:ea typeface="Times New Roman" panose="02020603050405020304" pitchFamily="18" charset="0"/>
              </a:rPr>
              <a:t>টাকা</a:t>
            </a:r>
            <a:r>
              <a:rPr lang="en-US" sz="1400" b="1" dirty="0">
                <a:solidFill>
                  <a:srgbClr val="00206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b="1" dirty="0" err="1">
                <a:solidFill>
                  <a:srgbClr val="002060"/>
                </a:solidFill>
                <a:latin typeface="Nirmala UI" panose="020B0502040204020203" pitchFamily="34" charset="0"/>
                <a:ea typeface="Times New Roman" panose="02020603050405020304" pitchFamily="18" charset="0"/>
              </a:rPr>
              <a:t>অর্থা</a:t>
            </a:r>
            <a:r>
              <a:rPr lang="en-US" sz="1400" b="1" dirty="0">
                <a:solidFill>
                  <a:srgbClr val="002060"/>
                </a:solidFill>
                <a:latin typeface="Nirmala UI" panose="020B0502040204020203" pitchFamily="34" charset="0"/>
                <a:ea typeface="Times New Roman" panose="02020603050405020304" pitchFamily="18" charset="0"/>
              </a:rPr>
              <a:t>ৎ</a:t>
            </a:r>
            <a:r>
              <a:rPr lang="en-US" sz="1400" b="1" dirty="0">
                <a:solidFill>
                  <a:srgbClr val="00206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b="1" dirty="0" err="1">
                <a:solidFill>
                  <a:srgbClr val="002060"/>
                </a:solidFill>
                <a:latin typeface="Nirmala UI" panose="020B0502040204020203" pitchFamily="34" charset="0"/>
                <a:ea typeface="Times New Roman" panose="02020603050405020304" pitchFamily="18" charset="0"/>
              </a:rPr>
              <a:t>কমিশন</a:t>
            </a:r>
            <a:r>
              <a:rPr lang="en-US" sz="1400" b="1" dirty="0">
                <a:solidFill>
                  <a:srgbClr val="00206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b="1" dirty="0" err="1">
                <a:solidFill>
                  <a:srgbClr val="002060"/>
                </a:solidFill>
                <a:latin typeface="Nirmala UI" panose="020B0502040204020203" pitchFamily="34" charset="0"/>
                <a:ea typeface="Times New Roman" panose="02020603050405020304" pitchFamily="18" charset="0"/>
              </a:rPr>
              <a:t>মাত্র</a:t>
            </a:r>
            <a:r>
              <a:rPr lang="en-US" sz="1400" b="1" dirty="0">
                <a:solidFill>
                  <a:srgbClr val="00206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b="1" dirty="0">
                <a:solidFill>
                  <a:srgbClr val="002060"/>
                </a:solidFill>
                <a:latin typeface="Nirmala UI" panose="020B0502040204020203" pitchFamily="34" charset="0"/>
                <a:ea typeface="Times New Roman" panose="02020603050405020304" pitchFamily="18" charset="0"/>
              </a:rPr>
              <a:t>০</a:t>
            </a:r>
            <a:r>
              <a:rPr lang="en-US" sz="1400" b="1" dirty="0">
                <a:solidFill>
                  <a:srgbClr val="00206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r>
              <a:rPr lang="en-US" sz="1400" b="1" dirty="0">
                <a:solidFill>
                  <a:srgbClr val="002060"/>
                </a:solidFill>
                <a:latin typeface="Nirmala UI" panose="020B0502040204020203" pitchFamily="34" charset="0"/>
                <a:ea typeface="Times New Roman" panose="02020603050405020304" pitchFamily="18" charset="0"/>
              </a:rPr>
              <a:t>৬৭</a:t>
            </a:r>
            <a:r>
              <a:rPr lang="en-US" sz="1400" b="1" dirty="0">
                <a:solidFill>
                  <a:srgbClr val="00206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% </a:t>
            </a:r>
            <a:r>
              <a:rPr lang="en-US" sz="1400" b="1" dirty="0" err="1">
                <a:solidFill>
                  <a:srgbClr val="002060"/>
                </a:solidFill>
                <a:latin typeface="Nirmala UI" panose="020B0502040204020203" pitchFamily="34" charset="0"/>
                <a:ea typeface="Times New Roman" panose="02020603050405020304" pitchFamily="18" charset="0"/>
              </a:rPr>
              <a:t>যেখানে</a:t>
            </a:r>
            <a:r>
              <a:rPr lang="en-US" sz="1400" b="1" dirty="0">
                <a:solidFill>
                  <a:srgbClr val="00206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b="1" dirty="0" err="1">
                <a:solidFill>
                  <a:srgbClr val="002060"/>
                </a:solidFill>
                <a:latin typeface="Nirmala UI" panose="020B0502040204020203" pitchFamily="34" charset="0"/>
                <a:ea typeface="Times New Roman" panose="02020603050405020304" pitchFamily="18" charset="0"/>
              </a:rPr>
              <a:t>সিম্ফনি</a:t>
            </a:r>
            <a:r>
              <a:rPr lang="en-US" sz="1400" b="1" dirty="0">
                <a:solidFill>
                  <a:srgbClr val="00206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b="1" dirty="0" err="1">
                <a:solidFill>
                  <a:srgbClr val="002060"/>
                </a:solidFill>
                <a:latin typeface="Nirmala UI" panose="020B0502040204020203" pitchFamily="34" charset="0"/>
                <a:ea typeface="Times New Roman" panose="02020603050405020304" pitchFamily="18" charset="0"/>
              </a:rPr>
              <a:t>অফার</a:t>
            </a:r>
            <a:r>
              <a:rPr lang="en-US" sz="1400" b="1" dirty="0">
                <a:solidFill>
                  <a:srgbClr val="002060"/>
                </a:solidFill>
                <a:latin typeface="Segoe UI Symbol" panose="020B0502040204020203" pitchFamily="34" charset="0"/>
                <a:ea typeface="Times New Roman" panose="02020603050405020304" pitchFamily="18" charset="0"/>
                <a:cs typeface="Segoe UI Symbol" panose="020B0502040204020203" pitchFamily="34" charset="0"/>
              </a:rPr>
              <a:t>💞</a:t>
            </a:r>
            <a:r>
              <a:rPr lang="en-US" sz="1400" b="1" dirty="0">
                <a:solidFill>
                  <a:srgbClr val="00206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b="1" dirty="0">
                <a:solidFill>
                  <a:srgbClr val="002060"/>
                </a:solidFill>
                <a:latin typeface="Nirmala UI" panose="020B0502040204020203" pitchFamily="34" charset="0"/>
                <a:ea typeface="Times New Roman" panose="02020603050405020304" pitchFamily="18" charset="0"/>
              </a:rPr>
              <a:t>১</a:t>
            </a:r>
            <a:r>
              <a:rPr lang="en-US" sz="1400" b="1" dirty="0">
                <a:solidFill>
                  <a:srgbClr val="00206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%</a:t>
            </a:r>
            <a:r>
              <a:rPr lang="en-US" sz="1400" b="1" dirty="0">
                <a:solidFill>
                  <a:srgbClr val="002060"/>
                </a:solidFill>
                <a:latin typeface="Nirmala UI" panose="020B0502040204020203" pitchFamily="34" charset="0"/>
                <a:ea typeface="Times New Roman" panose="02020603050405020304" pitchFamily="18" charset="0"/>
              </a:rPr>
              <a:t>।</a:t>
            </a:r>
            <a:r>
              <a:rPr lang="en-US" sz="1400" b="1" dirty="0">
                <a:solidFill>
                  <a:srgbClr val="00206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endParaRPr lang="en-US" sz="1400" b="1" dirty="0" smtClean="0">
              <a:solidFill>
                <a:srgbClr val="002060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1400" b="1" dirty="0" smtClean="0">
              <a:solidFill>
                <a:srgbClr val="002060"/>
              </a:solidFill>
              <a:latin typeface="Nirmala UI" panose="020B0502040204020203" pitchFamily="34" charset="0"/>
              <a:ea typeface="Times New Roman" panose="02020603050405020304" pitchFamily="18" charset="0"/>
            </a:endParaRPr>
          </a:p>
          <a:p>
            <a:r>
              <a:rPr lang="en-US" sz="1400" b="1" dirty="0" err="1" smtClean="0">
                <a:solidFill>
                  <a:srgbClr val="002060"/>
                </a:solidFill>
                <a:latin typeface="Nirmala UI" panose="020B0502040204020203" pitchFamily="34" charset="0"/>
                <a:ea typeface="Times New Roman" panose="02020603050405020304" pitchFamily="18" charset="0"/>
              </a:rPr>
              <a:t>ব্র্যান্ড</a:t>
            </a:r>
            <a:r>
              <a:rPr lang="en-US" sz="14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b="1" dirty="0" err="1">
                <a:solidFill>
                  <a:srgbClr val="002060"/>
                </a:solidFill>
                <a:latin typeface="Nirmala UI" panose="020B0502040204020203" pitchFamily="34" charset="0"/>
                <a:ea typeface="Times New Roman" panose="02020603050405020304" pitchFamily="18" charset="0"/>
              </a:rPr>
              <a:t>শপ</a:t>
            </a:r>
            <a:r>
              <a:rPr lang="en-US" sz="1400" b="1" dirty="0">
                <a:solidFill>
                  <a:srgbClr val="00206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b="1" dirty="0" err="1">
                <a:solidFill>
                  <a:srgbClr val="002060"/>
                </a:solidFill>
                <a:latin typeface="Nirmala UI" panose="020B0502040204020203" pitchFamily="34" charset="0"/>
                <a:ea typeface="Times New Roman" panose="02020603050405020304" pitchFamily="18" charset="0"/>
              </a:rPr>
              <a:t>স্মার্ট</a:t>
            </a:r>
            <a:r>
              <a:rPr lang="en-US" sz="1400" b="1" dirty="0">
                <a:solidFill>
                  <a:srgbClr val="00206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b="1" dirty="0" err="1">
                <a:solidFill>
                  <a:srgbClr val="002060"/>
                </a:solidFill>
                <a:latin typeface="Nirmala UI" panose="020B0502040204020203" pitchFamily="34" charset="0"/>
                <a:ea typeface="Times New Roman" panose="02020603050405020304" pitchFamily="18" charset="0"/>
              </a:rPr>
              <a:t>ফোনে</a:t>
            </a:r>
            <a:r>
              <a:rPr lang="en-US" sz="1400" b="1" dirty="0">
                <a:solidFill>
                  <a:srgbClr val="00206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b="1" dirty="0" err="1" smtClean="0">
                <a:solidFill>
                  <a:srgbClr val="002060"/>
                </a:solidFill>
                <a:latin typeface="Nirmala UI" panose="020B0502040204020203" pitchFamily="34" charset="0"/>
                <a:ea typeface="Times New Roman" panose="02020603050405020304" pitchFamily="18" charset="0"/>
              </a:rPr>
              <a:t>সর্বাধিক</a:t>
            </a:r>
            <a:r>
              <a:rPr lang="en-US" sz="14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b="1" dirty="0">
                <a:solidFill>
                  <a:srgbClr val="002060"/>
                </a:solidFill>
                <a:latin typeface="Nirmala UI" panose="020B0502040204020203" pitchFamily="34" charset="0"/>
                <a:ea typeface="Times New Roman" panose="02020603050405020304" pitchFamily="18" charset="0"/>
              </a:rPr>
              <a:t>৪</a:t>
            </a:r>
            <a:r>
              <a:rPr lang="en-US" sz="1400" b="1" dirty="0">
                <a:solidFill>
                  <a:srgbClr val="00206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r>
              <a:rPr lang="en-US" sz="1400" b="1" dirty="0">
                <a:solidFill>
                  <a:srgbClr val="002060"/>
                </a:solidFill>
                <a:latin typeface="Nirmala UI" panose="020B0502040204020203" pitchFamily="34" charset="0"/>
                <a:ea typeface="Times New Roman" panose="02020603050405020304" pitchFamily="18" charset="0"/>
              </a:rPr>
              <a:t>৫</a:t>
            </a:r>
            <a:r>
              <a:rPr lang="en-US" sz="1400" b="1" dirty="0">
                <a:solidFill>
                  <a:srgbClr val="00206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% </a:t>
            </a:r>
            <a:r>
              <a:rPr lang="en-US" sz="1400" b="1" dirty="0">
                <a:solidFill>
                  <a:srgbClr val="002060"/>
                </a:solidFill>
                <a:latin typeface="Nirmala UI" panose="020B0502040204020203" pitchFamily="34" charset="0"/>
                <a:ea typeface="Times New Roman" panose="02020603050405020304" pitchFamily="18" charset="0"/>
              </a:rPr>
              <a:t>ও</a:t>
            </a:r>
            <a:r>
              <a:rPr lang="en-US" sz="1400" b="1" dirty="0">
                <a:solidFill>
                  <a:srgbClr val="00206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b="1" dirty="0" err="1">
                <a:solidFill>
                  <a:srgbClr val="002060"/>
                </a:solidFill>
                <a:latin typeface="Nirmala UI" panose="020B0502040204020203" pitchFamily="34" charset="0"/>
                <a:ea typeface="Times New Roman" panose="02020603050405020304" pitchFamily="18" charset="0"/>
              </a:rPr>
              <a:t>এস</a:t>
            </a:r>
            <a:r>
              <a:rPr lang="en-US" sz="1400" b="1" dirty="0">
                <a:solidFill>
                  <a:srgbClr val="00206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b="1" dirty="0" err="1">
                <a:solidFill>
                  <a:srgbClr val="002060"/>
                </a:solidFill>
                <a:latin typeface="Nirmala UI" panose="020B0502040204020203" pitchFamily="34" charset="0"/>
                <a:ea typeface="Times New Roman" panose="02020603050405020304" pitchFamily="18" charset="0"/>
              </a:rPr>
              <a:t>আই</a:t>
            </a:r>
            <a:r>
              <a:rPr lang="en-US" sz="1400" b="1" dirty="0">
                <a:solidFill>
                  <a:srgbClr val="00206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b="1" dirty="0" err="1">
                <a:solidFill>
                  <a:srgbClr val="002060"/>
                </a:solidFill>
                <a:latin typeface="Nirmala UI" panose="020B0502040204020203" pitchFamily="34" charset="0"/>
                <a:ea typeface="Times New Roman" panose="02020603050405020304" pitchFamily="18" charset="0"/>
              </a:rPr>
              <a:t>এস</a:t>
            </a:r>
            <a:r>
              <a:rPr lang="en-US" sz="1400" b="1" dirty="0">
                <a:solidFill>
                  <a:srgbClr val="00206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b="1" dirty="0" err="1">
                <a:solidFill>
                  <a:srgbClr val="002060"/>
                </a:solidFill>
                <a:latin typeface="Nirmala UI" panose="020B0502040204020203" pitchFamily="34" charset="0"/>
                <a:ea typeface="Times New Roman" panose="02020603050405020304" pitchFamily="18" charset="0"/>
              </a:rPr>
              <a:t>এবং</a:t>
            </a:r>
            <a:r>
              <a:rPr lang="en-US" sz="1400" b="1" dirty="0">
                <a:solidFill>
                  <a:srgbClr val="00206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b="1" dirty="0" err="1">
                <a:solidFill>
                  <a:srgbClr val="002060"/>
                </a:solidFill>
                <a:latin typeface="Nirmala UI" panose="020B0502040204020203" pitchFamily="34" charset="0"/>
                <a:ea typeface="Times New Roman" panose="02020603050405020304" pitchFamily="18" charset="0"/>
              </a:rPr>
              <a:t>জেনারেল</a:t>
            </a:r>
            <a:r>
              <a:rPr lang="en-US" sz="1400" b="1" dirty="0">
                <a:solidFill>
                  <a:srgbClr val="00206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b="1" dirty="0" err="1">
                <a:solidFill>
                  <a:srgbClr val="002060"/>
                </a:solidFill>
                <a:latin typeface="Nirmala UI" panose="020B0502040204020203" pitchFamily="34" charset="0"/>
                <a:ea typeface="Times New Roman" panose="02020603050405020304" pitchFamily="18" charset="0"/>
              </a:rPr>
              <a:t>আউটলেট</a:t>
            </a:r>
            <a:r>
              <a:rPr lang="en-US" sz="1400" b="1" dirty="0">
                <a:solidFill>
                  <a:srgbClr val="00206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b="1" dirty="0" err="1">
                <a:solidFill>
                  <a:srgbClr val="002060"/>
                </a:solidFill>
                <a:latin typeface="Nirmala UI" panose="020B0502040204020203" pitchFamily="34" charset="0"/>
                <a:ea typeface="Times New Roman" panose="02020603050405020304" pitchFamily="18" charset="0"/>
              </a:rPr>
              <a:t>জন্য</a:t>
            </a:r>
            <a:r>
              <a:rPr lang="en-US" sz="1400" b="1" dirty="0">
                <a:solidFill>
                  <a:srgbClr val="00206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b="1" dirty="0" err="1">
                <a:solidFill>
                  <a:srgbClr val="002060"/>
                </a:solidFill>
                <a:latin typeface="Nirmala UI" panose="020B0502040204020203" pitchFamily="34" charset="0"/>
                <a:ea typeface="Times New Roman" panose="02020603050405020304" pitchFamily="18" charset="0"/>
              </a:rPr>
              <a:t>সর্বাধিক</a:t>
            </a:r>
            <a:r>
              <a:rPr lang="en-US" sz="1400" b="1" dirty="0">
                <a:solidFill>
                  <a:srgbClr val="00206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b="1" dirty="0" err="1">
                <a:solidFill>
                  <a:srgbClr val="002060"/>
                </a:solidFill>
                <a:latin typeface="Nirmala UI" panose="020B0502040204020203" pitchFamily="34" charset="0"/>
                <a:ea typeface="Times New Roman" panose="02020603050405020304" pitchFamily="18" charset="0"/>
              </a:rPr>
              <a:t>বহুল</a:t>
            </a:r>
            <a:r>
              <a:rPr lang="en-US" sz="1400" b="1" dirty="0">
                <a:solidFill>
                  <a:srgbClr val="00206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b="1" dirty="0" err="1">
                <a:solidFill>
                  <a:srgbClr val="002060"/>
                </a:solidFill>
                <a:latin typeface="Nirmala UI" panose="020B0502040204020203" pitchFamily="34" charset="0"/>
                <a:ea typeface="Times New Roman" panose="02020603050405020304" pitchFamily="18" charset="0"/>
              </a:rPr>
              <a:t>প্রত্যাশিত</a:t>
            </a:r>
            <a:r>
              <a:rPr lang="en-US" sz="1400" b="1" dirty="0">
                <a:solidFill>
                  <a:srgbClr val="00206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b="1" dirty="0">
                <a:solidFill>
                  <a:srgbClr val="002060"/>
                </a:solidFill>
                <a:latin typeface="Segoe UI Symbol" panose="020B0502040204020203" pitchFamily="34" charset="0"/>
                <a:ea typeface="Times New Roman" panose="02020603050405020304" pitchFamily="18" charset="0"/>
                <a:cs typeface="Segoe UI Symbol" panose="020B0502040204020203" pitchFamily="34" charset="0"/>
              </a:rPr>
              <a:t>🆕</a:t>
            </a:r>
            <a:r>
              <a:rPr lang="en-US" sz="1400" b="1" dirty="0">
                <a:solidFill>
                  <a:srgbClr val="00206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b="1" dirty="0">
                <a:solidFill>
                  <a:srgbClr val="002060"/>
                </a:solidFill>
                <a:latin typeface="Nirmala UI" panose="020B0502040204020203" pitchFamily="34" charset="0"/>
                <a:ea typeface="Times New Roman" panose="02020603050405020304" pitchFamily="18" charset="0"/>
              </a:rPr>
              <a:t>৩</a:t>
            </a:r>
            <a:r>
              <a:rPr lang="en-US" sz="1400" b="1" dirty="0">
                <a:solidFill>
                  <a:srgbClr val="00206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% </a:t>
            </a:r>
            <a:r>
              <a:rPr lang="en-US" sz="1400" dirty="0" err="1">
                <a:latin typeface="Nirmala UI" panose="020B0502040204020203" pitchFamily="34" charset="0"/>
                <a:ea typeface="Times New Roman" panose="02020603050405020304" pitchFamily="18" charset="0"/>
              </a:rPr>
              <a:t>কমিশন।আশাকরছি</a:t>
            </a:r>
            <a:r>
              <a:rPr lang="en-US" sz="1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latin typeface="Nirmala UI" panose="020B0502040204020203" pitchFamily="34" charset="0"/>
                <a:ea typeface="Times New Roman" panose="02020603050405020304" pitchFamily="18" charset="0"/>
              </a:rPr>
              <a:t>আপনাকে</a:t>
            </a:r>
            <a:r>
              <a:rPr lang="en-US" sz="1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>
                <a:latin typeface="Segoe UI Symbol" panose="020B0502040204020203" pitchFamily="34" charset="0"/>
                <a:ea typeface="Times New Roman" panose="02020603050405020304" pitchFamily="18" charset="0"/>
                <a:cs typeface="Segoe UI Symbol" panose="020B0502040204020203" pitchFamily="34" charset="0"/>
              </a:rPr>
              <a:t>🇧🇩</a:t>
            </a:r>
            <a:r>
              <a:rPr lang="en-US" sz="1400" dirty="0" err="1">
                <a:latin typeface="Nirmala UI" panose="020B0502040204020203" pitchFamily="34" charset="0"/>
                <a:ea typeface="Times New Roman" panose="02020603050405020304" pitchFamily="18" charset="0"/>
              </a:rPr>
              <a:t>সিম্ফনি</a:t>
            </a:r>
            <a:r>
              <a:rPr lang="en-US" sz="1400" dirty="0">
                <a:latin typeface="Segoe UI Symbol" panose="020B0502040204020203" pitchFamily="34" charset="0"/>
                <a:ea typeface="Times New Roman" panose="02020603050405020304" pitchFamily="18" charset="0"/>
                <a:cs typeface="Segoe UI Symbol" panose="020B0502040204020203" pitchFamily="34" charset="0"/>
              </a:rPr>
              <a:t>🇧🇩</a:t>
            </a:r>
            <a:r>
              <a:rPr lang="en-US" sz="1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latin typeface="Nirmala UI" panose="020B0502040204020203" pitchFamily="34" charset="0"/>
                <a:ea typeface="Times New Roman" panose="02020603050405020304" pitchFamily="18" charset="0"/>
              </a:rPr>
              <a:t>ব্যাবসায়িক</a:t>
            </a:r>
            <a:r>
              <a:rPr lang="en-US" sz="1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latin typeface="Nirmala UI" panose="020B0502040204020203" pitchFamily="34" charset="0"/>
                <a:ea typeface="Times New Roman" panose="02020603050405020304" pitchFamily="18" charset="0"/>
              </a:rPr>
              <a:t>ভাবে</a:t>
            </a:r>
            <a:r>
              <a:rPr lang="en-US" sz="1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latin typeface="Nirmala UI" panose="020B0502040204020203" pitchFamily="34" charset="0"/>
                <a:ea typeface="Times New Roman" panose="02020603050405020304" pitchFamily="18" charset="0"/>
              </a:rPr>
              <a:t>লাভবান</a:t>
            </a:r>
            <a:r>
              <a:rPr lang="en-US" sz="1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latin typeface="Nirmala UI" panose="020B0502040204020203" pitchFamily="34" charset="0"/>
                <a:ea typeface="Times New Roman" panose="02020603050405020304" pitchFamily="18" charset="0"/>
              </a:rPr>
              <a:t>করতে</a:t>
            </a:r>
            <a:r>
              <a:rPr lang="en-US" sz="1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latin typeface="Nirmala UI" panose="020B0502040204020203" pitchFamily="34" charset="0"/>
                <a:ea typeface="Times New Roman" panose="02020603050405020304" pitchFamily="18" charset="0"/>
              </a:rPr>
              <a:t>বরাবরের</a:t>
            </a:r>
            <a:r>
              <a:rPr lang="en-US" sz="1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latin typeface="Nirmala UI" panose="020B0502040204020203" pitchFamily="34" charset="0"/>
                <a:ea typeface="Times New Roman" panose="02020603050405020304" pitchFamily="18" charset="0"/>
              </a:rPr>
              <a:t>মত</a:t>
            </a:r>
            <a:r>
              <a:rPr lang="en-US" sz="1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 </a:t>
            </a:r>
            <a:r>
              <a:rPr lang="en-US" sz="1400" dirty="0">
                <a:latin typeface="Segoe UI Symbol" panose="020B0502040204020203" pitchFamily="34" charset="0"/>
                <a:ea typeface="Times New Roman" panose="02020603050405020304" pitchFamily="18" charset="0"/>
                <a:cs typeface="Segoe UI Symbol" panose="020B0502040204020203" pitchFamily="34" charset="0"/>
              </a:rPr>
              <a:t>💯💯</a:t>
            </a:r>
            <a:r>
              <a:rPr lang="en-US" sz="1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latin typeface="Nirmala UI" panose="020B0502040204020203" pitchFamily="34" charset="0"/>
                <a:ea typeface="Times New Roman" panose="02020603050405020304" pitchFamily="18" charset="0"/>
              </a:rPr>
              <a:t>সফল</a:t>
            </a:r>
            <a:r>
              <a:rPr lang="en-US" sz="1400" dirty="0">
                <a:latin typeface="Segoe UI Symbol" panose="020B0502040204020203" pitchFamily="34" charset="0"/>
                <a:ea typeface="Times New Roman" panose="02020603050405020304" pitchFamily="18" charset="0"/>
                <a:cs typeface="Segoe UI Symbol" panose="020B0502040204020203" pitchFamily="34" charset="0"/>
              </a:rPr>
              <a:t>👌</a:t>
            </a:r>
            <a:r>
              <a:rPr lang="en-US" sz="1400" dirty="0">
                <a:latin typeface="Nirmala UI" panose="020B0502040204020203" pitchFamily="34" charset="0"/>
                <a:ea typeface="Times New Roman" panose="02020603050405020304" pitchFamily="18" charset="0"/>
              </a:rPr>
              <a:t>।</a:t>
            </a:r>
            <a:r>
              <a:rPr lang="en-US" sz="1400" dirty="0" err="1">
                <a:latin typeface="Nirmala UI" panose="020B0502040204020203" pitchFamily="34" charset="0"/>
                <a:ea typeface="Times New Roman" panose="02020603050405020304" pitchFamily="18" charset="0"/>
              </a:rPr>
              <a:t>আপনার</a:t>
            </a:r>
            <a:r>
              <a:rPr lang="en-US" sz="1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latin typeface="Nirmala UI" panose="020B0502040204020203" pitchFamily="34" charset="0"/>
                <a:ea typeface="Times New Roman" panose="02020603050405020304" pitchFamily="18" charset="0"/>
              </a:rPr>
              <a:t>আরো</a:t>
            </a:r>
            <a:r>
              <a:rPr lang="en-US" sz="1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latin typeface="Nirmala UI" panose="020B0502040204020203" pitchFamily="34" charset="0"/>
                <a:ea typeface="Times New Roman" panose="02020603050405020304" pitchFamily="18" charset="0"/>
              </a:rPr>
              <a:t>অধিক</a:t>
            </a:r>
            <a:r>
              <a:rPr lang="en-US" sz="1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latin typeface="Nirmala UI" panose="020B0502040204020203" pitchFamily="34" charset="0"/>
                <a:ea typeface="Times New Roman" panose="02020603050405020304" pitchFamily="18" charset="0"/>
              </a:rPr>
              <a:t>ব্যাবসায়িক</a:t>
            </a:r>
            <a:r>
              <a:rPr lang="en-US" sz="1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latin typeface="Nirmala UI" panose="020B0502040204020203" pitchFamily="34" charset="0"/>
                <a:ea typeface="Times New Roman" panose="02020603050405020304" pitchFamily="18" charset="0"/>
              </a:rPr>
              <a:t>উন্নতি</a:t>
            </a:r>
            <a:r>
              <a:rPr lang="en-US" sz="1400" dirty="0">
                <a:latin typeface="Segoe UI Symbol" panose="020B0502040204020203" pitchFamily="34" charset="0"/>
                <a:ea typeface="Times New Roman" panose="02020603050405020304" pitchFamily="18" charset="0"/>
                <a:cs typeface="Segoe UI Symbol" panose="020B0502040204020203" pitchFamily="34" charset="0"/>
              </a:rPr>
              <a:t>📝</a:t>
            </a:r>
            <a:r>
              <a:rPr lang="en-US" sz="1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latin typeface="Nirmala UI" panose="020B0502040204020203" pitchFamily="34" charset="0"/>
                <a:ea typeface="Times New Roman" panose="02020603050405020304" pitchFamily="18" charset="0"/>
              </a:rPr>
              <a:t>কামনা</a:t>
            </a:r>
            <a:r>
              <a:rPr lang="en-US" sz="1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latin typeface="Nirmala UI" panose="020B0502040204020203" pitchFamily="34" charset="0"/>
                <a:ea typeface="Times New Roman" panose="02020603050405020304" pitchFamily="18" charset="0"/>
              </a:rPr>
              <a:t>করছি</a:t>
            </a:r>
            <a:r>
              <a:rPr lang="en-US" sz="1400" dirty="0" smtClean="0">
                <a:latin typeface="Nirmala UI" panose="020B0502040204020203" pitchFamily="34" charset="0"/>
                <a:ea typeface="Times New Roman" panose="02020603050405020304" pitchFamily="18" charset="0"/>
              </a:rPr>
              <a:t>। </a:t>
            </a:r>
            <a:r>
              <a:rPr lang="en-US" sz="1400" dirty="0" err="1" smtClean="0">
                <a:latin typeface="Nirmala UI" panose="020B0502040204020203" pitchFamily="34" charset="0"/>
                <a:ea typeface="Times New Roman" panose="02020603050405020304" pitchFamily="18" charset="0"/>
              </a:rPr>
              <a:t>ধন্যবাদ</a:t>
            </a:r>
            <a:r>
              <a:rPr lang="en-US" sz="1400" dirty="0">
                <a:latin typeface="Nirmala UI" panose="020B0502040204020203" pitchFamily="34" charset="0"/>
                <a:ea typeface="Times New Roman" panose="02020603050405020304" pitchFamily="18" charset="0"/>
              </a:rPr>
              <a:t>।</a:t>
            </a:r>
            <a:endParaRPr lang="en-US" sz="1400" dirty="0"/>
          </a:p>
        </p:txBody>
      </p:sp>
      <p:sp>
        <p:nvSpPr>
          <p:cNvPr id="5" name="TextBox 4"/>
          <p:cNvSpPr txBox="1"/>
          <p:nvPr/>
        </p:nvSpPr>
        <p:spPr>
          <a:xfrm>
            <a:off x="8435662" y="1674253"/>
            <a:ext cx="36275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002060"/>
                </a:solidFill>
              </a:rPr>
              <a:t>DSR / Salesforce / Market Voice</a:t>
            </a:r>
            <a:endParaRPr lang="en-US" sz="2000" b="1" dirty="0">
              <a:solidFill>
                <a:srgbClr val="00206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6117" y="2061484"/>
            <a:ext cx="3067349" cy="225293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950720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41" y="193183"/>
            <a:ext cx="10109917" cy="619083"/>
          </a:xfrm>
          <a:noFill/>
        </p:spPr>
        <p:txBody>
          <a:bodyPr/>
          <a:lstStyle/>
          <a:p>
            <a:r>
              <a:rPr lang="en-US" dirty="0" smtClean="0"/>
              <a:t>Smart phone Margin analysis (close brand)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9538059"/>
              </p:ext>
            </p:extLst>
          </p:nvPr>
        </p:nvGraphicFramePr>
        <p:xfrm>
          <a:off x="864078" y="990600"/>
          <a:ext cx="10430693" cy="2819674"/>
        </p:xfrm>
        <a:graphic>
          <a:graphicData uri="http://schemas.openxmlformats.org/drawingml/2006/table">
            <a:tbl>
              <a:tblPr>
                <a:tableStyleId>{BDBED569-4797-4DF1-A0F4-6AAB3CD982D8}</a:tableStyleId>
              </a:tblPr>
              <a:tblGrid>
                <a:gridCol w="963431"/>
                <a:gridCol w="839117"/>
                <a:gridCol w="1165441"/>
                <a:gridCol w="2004558"/>
                <a:gridCol w="1041126"/>
                <a:gridCol w="1788384"/>
                <a:gridCol w="1224861"/>
                <a:gridCol w="1403775"/>
              </a:tblGrid>
              <a:tr h="40031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Brand:</a:t>
                      </a:r>
                      <a:endParaRPr lang="en-US" sz="16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 err="1">
                          <a:solidFill>
                            <a:srgbClr val="FF0000"/>
                          </a:solidFill>
                          <a:effectLst/>
                        </a:rPr>
                        <a:t>itel</a:t>
                      </a:r>
                      <a:endParaRPr lang="en-US" sz="16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40322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Channel</a:t>
                      </a:r>
                      <a:endParaRPr lang="en-US" sz="14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Segment</a:t>
                      </a:r>
                      <a:endParaRPr lang="en-US" sz="14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Front Margin</a:t>
                      </a:r>
                      <a:endParaRPr lang="en-US" sz="14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Back Margin Criteria</a:t>
                      </a:r>
                      <a:endParaRPr lang="en-US" sz="14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Back Margin</a:t>
                      </a:r>
                      <a:endParaRPr lang="en-US" sz="14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Remarks</a:t>
                      </a:r>
                      <a:endParaRPr lang="en-US" sz="14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Max. Margin</a:t>
                      </a:r>
                      <a:endParaRPr lang="en-US" sz="14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Min. Margin</a:t>
                      </a:r>
                      <a:endParaRPr lang="en-US" sz="14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002060"/>
                    </a:solidFill>
                  </a:tcPr>
                </a:tc>
              </a:tr>
              <a:tr h="40322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Retailer</a:t>
                      </a:r>
                      <a:endParaRPr lang="en-US" sz="1200" b="0" i="0" u="none" strike="noStrike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Smart</a:t>
                      </a:r>
                      <a:endParaRPr lang="en-US" sz="12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u="none" strike="noStrike">
                          <a:effectLst/>
                        </a:rPr>
                        <a:t>6.95%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1-4</a:t>
                      </a:r>
                      <a:endParaRPr lang="en-US" sz="12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u="none" strike="noStrike">
                          <a:effectLst/>
                        </a:rPr>
                        <a:t>1.0%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9.95%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6.95%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40322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 </a:t>
                      </a:r>
                      <a:endParaRPr lang="en-US" sz="1200" b="0" i="0" u="none" strike="noStrike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5-9</a:t>
                      </a:r>
                      <a:endParaRPr lang="en-US" sz="12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u="none" strike="noStrike">
                          <a:effectLst/>
                        </a:rPr>
                        <a:t>1.5%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 </a:t>
                      </a:r>
                      <a:endParaRPr lang="en-US" sz="1200" b="0" i="0" u="none" strike="noStrike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0322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10-30</a:t>
                      </a:r>
                      <a:endParaRPr lang="en-US" sz="12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u="none" strike="noStrike">
                          <a:effectLst/>
                        </a:rPr>
                        <a:t>2.0%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0322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31-50</a:t>
                      </a:r>
                      <a:endParaRPr lang="en-US" sz="12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u="none" strike="noStrike">
                          <a:effectLst/>
                        </a:rPr>
                        <a:t>2.5%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0322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51+</a:t>
                      </a:r>
                      <a:endParaRPr lang="en-US" sz="12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u="none" strike="noStrike">
                          <a:effectLst/>
                        </a:rPr>
                        <a:t>3.0%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 </a:t>
                      </a:r>
                      <a:endParaRPr lang="en-US" sz="1200" b="0" i="0" u="none" strike="noStrike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888642" y="4117199"/>
            <a:ext cx="10406130" cy="369332"/>
          </a:xfrm>
          <a:prstGeom prst="rect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wrap="square" rtlCol="0">
            <a:spAutoFit/>
          </a:bodyPr>
          <a:lstStyle/>
          <a:p>
            <a:r>
              <a:rPr lang="en-US" b="1" dirty="0" smtClean="0"/>
              <a:t>Symphony new margin strategy: (Front+ Back): </a:t>
            </a:r>
            <a:r>
              <a:rPr lang="en-US" b="1" dirty="0" smtClean="0">
                <a:solidFill>
                  <a:srgbClr val="FF0000"/>
                </a:solidFill>
              </a:rPr>
              <a:t>GO/SIS 7.5%+3%=   10.5%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40158" y="4803811"/>
            <a:ext cx="10380372" cy="400110"/>
          </a:xfrm>
          <a:prstGeom prst="rect">
            <a:avLst/>
          </a:prstGeom>
          <a:gradFill flip="none" rotWithShape="1">
            <a:gsLst>
              <a:gs pos="0">
                <a:srgbClr val="002060">
                  <a:tint val="66000"/>
                  <a:satMod val="160000"/>
                </a:srgbClr>
              </a:gs>
              <a:gs pos="50000">
                <a:srgbClr val="002060">
                  <a:tint val="44500"/>
                  <a:satMod val="160000"/>
                </a:srgbClr>
              </a:gs>
              <a:gs pos="100000">
                <a:srgbClr val="002060">
                  <a:tint val="23500"/>
                  <a:satMod val="160000"/>
                </a:srgbClr>
              </a:gs>
            </a:gsLst>
            <a:lin ang="5400000" scaled="1"/>
            <a:tileRect/>
          </a:gradFill>
        </p:spPr>
        <p:txBody>
          <a:bodyPr wrap="square" rtlCol="0">
            <a:spAutoFit/>
          </a:bodyPr>
          <a:lstStyle/>
          <a:p>
            <a:r>
              <a:rPr lang="en-US" b="1" dirty="0"/>
              <a:t>Symphony new margin strategy: (Front+ Back):  </a:t>
            </a:r>
            <a:r>
              <a:rPr lang="en-US" sz="2000" b="1" dirty="0" smtClean="0">
                <a:solidFill>
                  <a:srgbClr val="FF0000"/>
                </a:solidFill>
              </a:rPr>
              <a:t>E0: 7.5%+4.5%=    12%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88640" y="5593455"/>
            <a:ext cx="10406131" cy="400110"/>
          </a:xfrm>
          <a:prstGeom prst="rect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5400000" scaled="1"/>
            <a:tileRect/>
          </a:gradFill>
        </p:spPr>
        <p:txBody>
          <a:bodyPr wrap="square" rtlCol="0">
            <a:spAutoFit/>
          </a:bodyPr>
          <a:lstStyle/>
          <a:p>
            <a:r>
              <a:rPr lang="en-US" b="1" dirty="0"/>
              <a:t>SBC Outlet voice: (Front+ Back): SBC Outlet: 4% costing then SIS:10.5</a:t>
            </a:r>
            <a:r>
              <a:rPr lang="en-US" sz="2000" b="1" dirty="0" smtClean="0">
                <a:solidFill>
                  <a:srgbClr val="FF0000"/>
                </a:solidFill>
              </a:rPr>
              <a:t>% + 4%=  14.5%   EO:12%+4%=  16%</a:t>
            </a:r>
          </a:p>
        </p:txBody>
      </p:sp>
      <p:sp>
        <p:nvSpPr>
          <p:cNvPr id="3" name="Oval 2"/>
          <p:cNvSpPr/>
          <p:nvPr/>
        </p:nvSpPr>
        <p:spPr>
          <a:xfrm>
            <a:off x="7173534" y="4077584"/>
            <a:ext cx="824248" cy="460464"/>
          </a:xfrm>
          <a:prstGeom prst="ellipse">
            <a:avLst/>
          </a:prstGeom>
          <a:noFill/>
          <a:ln w="762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7237927" y="4780073"/>
            <a:ext cx="824248" cy="449606"/>
          </a:xfrm>
          <a:prstGeom prst="ellipse">
            <a:avLst/>
          </a:prstGeom>
          <a:noFill/>
          <a:ln w="762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8332632" y="5556827"/>
            <a:ext cx="850006" cy="460464"/>
          </a:xfrm>
          <a:prstGeom prst="ellipse">
            <a:avLst/>
          </a:prstGeom>
          <a:noFill/>
          <a:ln w="762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10605751" y="5556827"/>
            <a:ext cx="689020" cy="460464"/>
          </a:xfrm>
          <a:prstGeom prst="ellipse">
            <a:avLst/>
          </a:prstGeom>
          <a:noFill/>
          <a:ln w="762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920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30299" y="2368921"/>
            <a:ext cx="545553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>
                <a:solidFill>
                  <a:srgbClr val="FF0000"/>
                </a:soli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4156822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8150" y="296214"/>
            <a:ext cx="11031168" cy="554688"/>
          </a:xfrm>
          <a:noFill/>
        </p:spPr>
        <p:txBody>
          <a:bodyPr/>
          <a:lstStyle/>
          <a:p>
            <a:r>
              <a:rPr lang="en-US" dirty="0" smtClean="0"/>
              <a:t>Objectives/Purpose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27996" y="1242300"/>
            <a:ext cx="1169473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1400" b="1" dirty="0"/>
              <a:t>Ensure </a:t>
            </a:r>
            <a:r>
              <a:rPr lang="en-US" sz="1400" b="1" dirty="0" smtClean="0"/>
              <a:t>RETAIL business </a:t>
            </a:r>
            <a:r>
              <a:rPr lang="en-US" sz="1400" b="1" dirty="0"/>
              <a:t>profitability by higher back margin strategy</a:t>
            </a:r>
            <a:r>
              <a:rPr lang="en-US" sz="1400" b="1" dirty="0" smtClean="0"/>
              <a:t>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1400" b="1" dirty="0" smtClean="0"/>
              <a:t>100% retail coverage and expand new outlet to ensure 100% mobile handset outlet business presence.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1400" b="1" dirty="0" smtClean="0"/>
              <a:t>Retailers satisfaction &amp; brand loyalty gain towards company.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1400" b="1" dirty="0" smtClean="0"/>
              <a:t>Give equal importance of competitors branded close retail. 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1400" b="1" dirty="0" smtClean="0"/>
              <a:t>Now time to divert Competitors outlet.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1400" b="1" dirty="0" smtClean="0"/>
              <a:t>Need Back Margin policy Proper channel understanding (Retail owner, Retail Sales person &amp; Dealer &amp; DSR).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611" y="2704569"/>
            <a:ext cx="5022761" cy="376365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0847" y="3884255"/>
            <a:ext cx="4294984" cy="297374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Content Placeholder 3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6037" y="1383591"/>
            <a:ext cx="3532269" cy="264195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370281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3341" y="122906"/>
            <a:ext cx="10515600" cy="656851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C2085C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R</a:t>
            </a:r>
            <a:r>
              <a:rPr lang="en-US" sz="3200" dirty="0" smtClean="0">
                <a:solidFill>
                  <a:srgbClr val="C2085C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etail </a:t>
            </a:r>
            <a:r>
              <a:rPr lang="en-US" sz="3200" dirty="0">
                <a:solidFill>
                  <a:srgbClr val="C2085C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sales &amp; incentive </a:t>
            </a:r>
            <a:r>
              <a:rPr lang="en-US" sz="3200" dirty="0" smtClean="0">
                <a:solidFill>
                  <a:srgbClr val="C2085C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evalualtion_October’20</a:t>
            </a:r>
            <a:endParaRPr lang="en-US" sz="3200" dirty="0">
              <a:solidFill>
                <a:srgbClr val="C2085C"/>
              </a:solidFill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graphicFrame>
        <p:nvGraphicFramePr>
          <p:cNvPr id="15" name="Chart 1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63925221"/>
              </p:ext>
            </p:extLst>
          </p:nvPr>
        </p:nvGraphicFramePr>
        <p:xfrm>
          <a:off x="5515896" y="976401"/>
          <a:ext cx="6105833" cy="26638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7" name="Chart 1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13879593"/>
              </p:ext>
            </p:extLst>
          </p:nvPr>
        </p:nvGraphicFramePr>
        <p:xfrm>
          <a:off x="619433" y="976401"/>
          <a:ext cx="4601200" cy="26638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8" name="Chart 17"/>
          <p:cNvGraphicFramePr>
            <a:graphicFrameLocks/>
          </p:cNvGraphicFramePr>
          <p:nvPr>
            <p:extLst/>
          </p:nvPr>
        </p:nvGraphicFramePr>
        <p:xfrm>
          <a:off x="619432" y="4060724"/>
          <a:ext cx="4630993" cy="25237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5539407" y="4209337"/>
            <a:ext cx="6082750" cy="78483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500" dirty="0" smtClean="0"/>
              <a:t>6353 SP outlets covered where we’ve scope 10K+ above in SP universe.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500" dirty="0" smtClean="0"/>
              <a:t>In 1249 SP sales outlet has zero </a:t>
            </a:r>
            <a:r>
              <a:rPr lang="en-US" sz="1500" dirty="0"/>
              <a:t>b</a:t>
            </a:r>
            <a:r>
              <a:rPr lang="en-US" sz="1500" dirty="0" smtClean="0"/>
              <a:t>ar phone sales 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500" dirty="0" smtClean="0"/>
              <a:t>We provide BAR phone 2 taka but not covered all outlet by our DSR.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545100" y="5348575"/>
            <a:ext cx="6064178" cy="101566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500" dirty="0"/>
              <a:t>July Sales 170 </a:t>
            </a:r>
            <a:r>
              <a:rPr lang="en-US" sz="1500" dirty="0" err="1"/>
              <a:t>cr</a:t>
            </a:r>
            <a:r>
              <a:rPr lang="en-US" sz="1500" dirty="0"/>
              <a:t> where October only 120 cr.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500" dirty="0"/>
              <a:t>At July we provide incentive 1.52 </a:t>
            </a:r>
            <a:r>
              <a:rPr lang="en-US" sz="1500" dirty="0" err="1"/>
              <a:t>cr</a:t>
            </a:r>
            <a:r>
              <a:rPr lang="en-US" sz="1500" dirty="0"/>
              <a:t> amount but October provide 1.82 </a:t>
            </a:r>
            <a:r>
              <a:rPr lang="en-US" sz="1500" dirty="0" err="1"/>
              <a:t>cr</a:t>
            </a:r>
            <a:endParaRPr lang="en-US" sz="1500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500" dirty="0"/>
              <a:t>If we Sales 170 </a:t>
            </a:r>
            <a:r>
              <a:rPr lang="en-US" sz="1500" dirty="0" err="1"/>
              <a:t>cr</a:t>
            </a:r>
            <a:r>
              <a:rPr lang="en-US" sz="1500" dirty="0"/>
              <a:t> amount then we need to provide current policy incentive 2.58 </a:t>
            </a:r>
            <a:r>
              <a:rPr lang="en-US" sz="1500" dirty="0" err="1"/>
              <a:t>cr</a:t>
            </a:r>
            <a:r>
              <a:rPr lang="en-US" sz="1500" dirty="0"/>
              <a:t> which is 1.69% higher our previous expense.</a:t>
            </a:r>
          </a:p>
        </p:txBody>
      </p:sp>
    </p:spTree>
    <p:extLst>
      <p:ext uri="{BB962C8B-B14F-4D97-AF65-F5344CB8AC3E}">
        <p14:creationId xmlns:p14="http://schemas.microsoft.com/office/powerpoint/2010/main" val="1806319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3341" y="122906"/>
            <a:ext cx="10515600" cy="656851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C2085C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R</a:t>
            </a:r>
            <a:r>
              <a:rPr lang="en-US" sz="3200" dirty="0" smtClean="0">
                <a:solidFill>
                  <a:srgbClr val="C2085C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etail </a:t>
            </a:r>
            <a:r>
              <a:rPr lang="en-US" sz="3200" dirty="0">
                <a:solidFill>
                  <a:srgbClr val="C2085C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sales &amp; incentive </a:t>
            </a:r>
            <a:r>
              <a:rPr lang="en-US" sz="3200" dirty="0" smtClean="0">
                <a:solidFill>
                  <a:srgbClr val="C2085C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evalualtion_October’20</a:t>
            </a:r>
            <a:endParaRPr lang="en-US" sz="3200" dirty="0">
              <a:solidFill>
                <a:srgbClr val="C2085C"/>
              </a:solidFill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3752829"/>
              </p:ext>
            </p:extLst>
          </p:nvPr>
        </p:nvGraphicFramePr>
        <p:xfrm>
          <a:off x="683341" y="1492379"/>
          <a:ext cx="10762424" cy="3066741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1496461">
                  <a:extLst>
                    <a:ext uri="{9D8B030D-6E8A-4147-A177-3AD203B41FA5}">
                      <a16:colId xmlns:a16="http://schemas.microsoft.com/office/drawing/2014/main" xmlns="" val="2933249955"/>
                    </a:ext>
                  </a:extLst>
                </a:gridCol>
                <a:gridCol w="1735375">
                  <a:extLst>
                    <a:ext uri="{9D8B030D-6E8A-4147-A177-3AD203B41FA5}">
                      <a16:colId xmlns:a16="http://schemas.microsoft.com/office/drawing/2014/main" xmlns="" val="231391781"/>
                    </a:ext>
                  </a:extLst>
                </a:gridCol>
                <a:gridCol w="1506829">
                  <a:extLst>
                    <a:ext uri="{9D8B030D-6E8A-4147-A177-3AD203B41FA5}">
                      <a16:colId xmlns:a16="http://schemas.microsoft.com/office/drawing/2014/main" xmlns="" val="434714071"/>
                    </a:ext>
                  </a:extLst>
                </a:gridCol>
                <a:gridCol w="1287887">
                  <a:extLst>
                    <a:ext uri="{9D8B030D-6E8A-4147-A177-3AD203B41FA5}">
                      <a16:colId xmlns:a16="http://schemas.microsoft.com/office/drawing/2014/main" xmlns="" val="269733110"/>
                    </a:ext>
                  </a:extLst>
                </a:gridCol>
                <a:gridCol w="1197735">
                  <a:extLst>
                    <a:ext uri="{9D8B030D-6E8A-4147-A177-3AD203B41FA5}">
                      <a16:colId xmlns:a16="http://schemas.microsoft.com/office/drawing/2014/main" xmlns="" val="1626294863"/>
                    </a:ext>
                  </a:extLst>
                </a:gridCol>
                <a:gridCol w="1275009">
                  <a:extLst>
                    <a:ext uri="{9D8B030D-6E8A-4147-A177-3AD203B41FA5}">
                      <a16:colId xmlns:a16="http://schemas.microsoft.com/office/drawing/2014/main" xmlns="" val="1571686240"/>
                    </a:ext>
                  </a:extLst>
                </a:gridCol>
                <a:gridCol w="1144561">
                  <a:extLst>
                    <a:ext uri="{9D8B030D-6E8A-4147-A177-3AD203B41FA5}">
                      <a16:colId xmlns:a16="http://schemas.microsoft.com/office/drawing/2014/main" xmlns="" val="3005337381"/>
                    </a:ext>
                  </a:extLst>
                </a:gridCol>
                <a:gridCol w="1118567">
                  <a:extLst>
                    <a:ext uri="{9D8B030D-6E8A-4147-A177-3AD203B41FA5}">
                      <a16:colId xmlns:a16="http://schemas.microsoft.com/office/drawing/2014/main" xmlns="" val="2591769564"/>
                    </a:ext>
                  </a:extLst>
                </a:gridCol>
              </a:tblGrid>
              <a:tr h="34074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Region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120% equal &amp; above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&gt;=100%- &lt;120%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&gt;=80%-&lt;100%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&gt;=50%-&lt;80%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solidFill>
                            <a:schemeClr val="bg1"/>
                          </a:solidFill>
                          <a:effectLst/>
                        </a:rPr>
                        <a:t>&gt;=20%-&lt;50%</a:t>
                      </a:r>
                      <a:endParaRPr lang="en-US" sz="14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solidFill>
                            <a:schemeClr val="bg1"/>
                          </a:solidFill>
                          <a:effectLst/>
                        </a:rPr>
                        <a:t>&lt;20%</a:t>
                      </a:r>
                      <a:endParaRPr lang="en-US" sz="14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Total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429254216"/>
                  </a:ext>
                </a:extLst>
              </a:tr>
              <a:tr h="34074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Chattogram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15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26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105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47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87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77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357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xmlns="" val="2433770906"/>
                  </a:ext>
                </a:extLst>
              </a:tr>
              <a:tr h="34074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Dhaka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12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37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xmlns="" val="2261035700"/>
                  </a:ext>
                </a:extLst>
              </a:tr>
              <a:tr h="34074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Dhaka North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12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24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137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34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160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129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496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xmlns="" val="1639706133"/>
                  </a:ext>
                </a:extLst>
              </a:tr>
              <a:tr h="34074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Dhaka South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11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22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107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47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105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66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358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xmlns="" val="1502664549"/>
                  </a:ext>
                </a:extLst>
              </a:tr>
              <a:tr h="34074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Khulna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47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92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52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141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55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395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xmlns="" val="96407444"/>
                  </a:ext>
                </a:extLst>
              </a:tr>
              <a:tr h="34074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Rajshahi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11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45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83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42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94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47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322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xmlns="" val="4219355387"/>
                  </a:ext>
                </a:extLst>
              </a:tr>
              <a:tr h="34074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Rangpur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17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43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27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91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55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235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xmlns="" val="1840229461"/>
                  </a:ext>
                </a:extLst>
              </a:tr>
              <a:tr h="34074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sng" strike="noStrike">
                          <a:effectLst/>
                        </a:rPr>
                        <a:t>Grand Total</a:t>
                      </a:r>
                      <a:endParaRPr lang="en-US" sz="1400" b="1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sng" strike="noStrike" dirty="0">
                          <a:effectLst/>
                        </a:rPr>
                        <a:t>62</a:t>
                      </a:r>
                      <a:endParaRPr lang="en-US" sz="1400" b="1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sng" strike="noStrike">
                          <a:effectLst/>
                        </a:rPr>
                        <a:t>186</a:t>
                      </a:r>
                      <a:endParaRPr lang="en-US" sz="1400" b="1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sng" strike="noStrike">
                          <a:effectLst/>
                        </a:rPr>
                        <a:t>579</a:t>
                      </a:r>
                      <a:endParaRPr lang="en-US" sz="1400" b="1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sng" strike="noStrike">
                          <a:effectLst/>
                        </a:rPr>
                        <a:t>253</a:t>
                      </a:r>
                      <a:endParaRPr lang="en-US" sz="1400" b="1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sng" strike="noStrike" dirty="0">
                          <a:effectLst/>
                        </a:rPr>
                        <a:t>687</a:t>
                      </a:r>
                      <a:endParaRPr lang="en-US" sz="1400" b="1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sng" strike="noStrike" dirty="0">
                          <a:effectLst/>
                        </a:rPr>
                        <a:t>433</a:t>
                      </a:r>
                      <a:endParaRPr lang="en-US" sz="1400" b="1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sng" strike="noStrike" dirty="0">
                          <a:effectLst/>
                        </a:rPr>
                        <a:t>2200</a:t>
                      </a:r>
                      <a:endParaRPr lang="en-US" sz="1400" b="1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xmlns="" val="2093279624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536196" y="951404"/>
            <a:ext cx="47885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/>
              <a:t>Region wise Target vs. Achievement % wise status</a:t>
            </a:r>
            <a:endParaRPr lang="en-US" u="sng" dirty="0"/>
          </a:p>
        </p:txBody>
      </p:sp>
      <p:sp>
        <p:nvSpPr>
          <p:cNvPr id="8" name="TextBox 7"/>
          <p:cNvSpPr txBox="1"/>
          <p:nvPr/>
        </p:nvSpPr>
        <p:spPr>
          <a:xfrm>
            <a:off x="683341" y="4953854"/>
            <a:ext cx="107788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Out of 2200 targeted retails, 38% (827) retail are  achieved &gt;=80%. 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62% (1373) non performer outlet which left Symphony business for your low retail involvement.</a:t>
            </a:r>
          </a:p>
        </p:txBody>
      </p:sp>
    </p:spTree>
    <p:extLst>
      <p:ext uri="{BB962C8B-B14F-4D97-AF65-F5344CB8AC3E}">
        <p14:creationId xmlns:p14="http://schemas.microsoft.com/office/powerpoint/2010/main" val="1694403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3341" y="122906"/>
            <a:ext cx="10515600" cy="656851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C2085C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R</a:t>
            </a:r>
            <a:r>
              <a:rPr lang="en-US" sz="3200" dirty="0" smtClean="0">
                <a:solidFill>
                  <a:srgbClr val="C2085C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etail </a:t>
            </a:r>
            <a:r>
              <a:rPr lang="en-US" sz="3200" dirty="0">
                <a:solidFill>
                  <a:srgbClr val="C2085C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sales &amp; incentive </a:t>
            </a:r>
            <a:r>
              <a:rPr lang="en-US" sz="3200" dirty="0" smtClean="0">
                <a:solidFill>
                  <a:srgbClr val="C2085C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evalualtion_October’20</a:t>
            </a:r>
            <a:endParaRPr lang="en-US" sz="3200" dirty="0">
              <a:solidFill>
                <a:srgbClr val="C2085C"/>
              </a:solidFill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5474626"/>
              </p:ext>
            </p:extLst>
          </p:nvPr>
        </p:nvGraphicFramePr>
        <p:xfrm>
          <a:off x="777934" y="1281221"/>
          <a:ext cx="10517663" cy="3213505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1137745">
                  <a:extLst>
                    <a:ext uri="{9D8B030D-6E8A-4147-A177-3AD203B41FA5}">
                      <a16:colId xmlns:a16="http://schemas.microsoft.com/office/drawing/2014/main" xmlns="" val="664412592"/>
                    </a:ext>
                  </a:extLst>
                </a:gridCol>
                <a:gridCol w="976312">
                  <a:extLst>
                    <a:ext uri="{9D8B030D-6E8A-4147-A177-3AD203B41FA5}">
                      <a16:colId xmlns:a16="http://schemas.microsoft.com/office/drawing/2014/main" xmlns="" val="2121640708"/>
                    </a:ext>
                  </a:extLst>
                </a:gridCol>
                <a:gridCol w="1293812">
                  <a:extLst>
                    <a:ext uri="{9D8B030D-6E8A-4147-A177-3AD203B41FA5}">
                      <a16:colId xmlns:a16="http://schemas.microsoft.com/office/drawing/2014/main" xmlns="" val="1530500950"/>
                    </a:ext>
                  </a:extLst>
                </a:gridCol>
                <a:gridCol w="1293812">
                  <a:extLst>
                    <a:ext uri="{9D8B030D-6E8A-4147-A177-3AD203B41FA5}">
                      <a16:colId xmlns:a16="http://schemas.microsoft.com/office/drawing/2014/main" xmlns="" val="1051707365"/>
                    </a:ext>
                  </a:extLst>
                </a:gridCol>
                <a:gridCol w="1651572">
                  <a:extLst>
                    <a:ext uri="{9D8B030D-6E8A-4147-A177-3AD203B41FA5}">
                      <a16:colId xmlns:a16="http://schemas.microsoft.com/office/drawing/2014/main" xmlns="" val="1224556797"/>
                    </a:ext>
                  </a:extLst>
                </a:gridCol>
                <a:gridCol w="1521905">
                  <a:extLst>
                    <a:ext uri="{9D8B030D-6E8A-4147-A177-3AD203B41FA5}">
                      <a16:colId xmlns:a16="http://schemas.microsoft.com/office/drawing/2014/main" xmlns="" val="1327947916"/>
                    </a:ext>
                  </a:extLst>
                </a:gridCol>
                <a:gridCol w="880835">
                  <a:extLst>
                    <a:ext uri="{9D8B030D-6E8A-4147-A177-3AD203B41FA5}">
                      <a16:colId xmlns:a16="http://schemas.microsoft.com/office/drawing/2014/main" xmlns="" val="1023346076"/>
                    </a:ext>
                  </a:extLst>
                </a:gridCol>
                <a:gridCol w="880835">
                  <a:extLst>
                    <a:ext uri="{9D8B030D-6E8A-4147-A177-3AD203B41FA5}">
                      <a16:colId xmlns:a16="http://schemas.microsoft.com/office/drawing/2014/main" xmlns="" val="1804472611"/>
                    </a:ext>
                  </a:extLst>
                </a:gridCol>
                <a:gridCol w="880835">
                  <a:extLst>
                    <a:ext uri="{9D8B030D-6E8A-4147-A177-3AD203B41FA5}">
                      <a16:colId xmlns:a16="http://schemas.microsoft.com/office/drawing/2014/main" xmlns="" val="2271366486"/>
                    </a:ext>
                  </a:extLst>
                </a:gridCol>
              </a:tblGrid>
              <a:tr h="42222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Incentive Slab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6350" marR="6350" marT="6350" marB="0"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 smtClean="0">
                          <a:solidFill>
                            <a:schemeClr val="bg1"/>
                          </a:solidFill>
                          <a:effectLst/>
                        </a:rPr>
                        <a:t>July’20        </a:t>
                      </a:r>
                    </a:p>
                    <a:p>
                      <a:pPr algn="ctr" fontAlgn="ctr"/>
                      <a:r>
                        <a:rPr lang="en-US" sz="1200" b="1" u="none" strike="noStrike" dirty="0" smtClean="0">
                          <a:solidFill>
                            <a:schemeClr val="bg1"/>
                          </a:solidFill>
                          <a:effectLst/>
                        </a:rPr>
                        <a:t>retail no.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6350" marR="6350" marT="6350" marB="0"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 smtClean="0">
                          <a:solidFill>
                            <a:schemeClr val="bg1"/>
                          </a:solidFill>
                          <a:effectLst/>
                        </a:rPr>
                        <a:t>Aug’20              </a:t>
                      </a:r>
                    </a:p>
                    <a:p>
                      <a:pPr algn="ctr" fontAlgn="ctr"/>
                      <a:r>
                        <a:rPr lang="en-US" sz="1200" b="1" u="none" strike="noStrike" dirty="0" smtClean="0">
                          <a:solidFill>
                            <a:schemeClr val="bg1"/>
                          </a:solidFill>
                          <a:effectLst/>
                        </a:rPr>
                        <a:t>retail no.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6350" marR="6350" marT="6350" marB="0"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 smtClean="0">
                          <a:solidFill>
                            <a:schemeClr val="bg1"/>
                          </a:solidFill>
                          <a:effectLst/>
                        </a:rPr>
                        <a:t>Sep’20                 </a:t>
                      </a:r>
                    </a:p>
                    <a:p>
                      <a:pPr algn="ctr" fontAlgn="ctr"/>
                      <a:r>
                        <a:rPr lang="en-US" sz="1200" b="1" u="none" strike="noStrike" dirty="0" smtClean="0">
                          <a:solidFill>
                            <a:schemeClr val="bg1"/>
                          </a:solidFill>
                          <a:effectLst/>
                        </a:rPr>
                        <a:t> retail no.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6350" marR="6350" marT="6350" marB="0"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Average last 3 </a:t>
                      </a:r>
                      <a:r>
                        <a:rPr lang="en-US" sz="1200" b="1" u="none" strike="noStrike" dirty="0" smtClean="0">
                          <a:solidFill>
                            <a:schemeClr val="bg1"/>
                          </a:solidFill>
                          <a:effectLst/>
                        </a:rPr>
                        <a:t>months</a:t>
                      </a:r>
                    </a:p>
                    <a:p>
                      <a:pPr algn="ctr" fontAlgn="ctr"/>
                      <a:r>
                        <a:rPr lang="en-US" sz="1200" b="1" u="none" strike="noStrike" dirty="0" smtClean="0">
                          <a:solidFill>
                            <a:schemeClr val="bg1"/>
                          </a:solidFill>
                          <a:effectLst/>
                        </a:rPr>
                        <a:t> retail</a:t>
                      </a:r>
                      <a:r>
                        <a:rPr lang="en-US" sz="1200" b="1" u="none" strike="noStrike" baseline="0" dirty="0" smtClean="0">
                          <a:solidFill>
                            <a:schemeClr val="bg1"/>
                          </a:solidFill>
                          <a:effectLst/>
                        </a:rPr>
                        <a:t> no.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6350" marR="6350" marT="6350" marB="0"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 smtClean="0">
                          <a:solidFill>
                            <a:schemeClr val="bg1"/>
                          </a:solidFill>
                          <a:effectLst/>
                        </a:rPr>
                        <a:t>Last 3 month </a:t>
                      </a:r>
                    </a:p>
                    <a:p>
                      <a:pPr algn="ctr" fontAlgn="ctr"/>
                      <a:r>
                        <a:rPr lang="en-US" sz="1200" b="1" u="none" strike="noStrike" dirty="0" smtClean="0">
                          <a:solidFill>
                            <a:schemeClr val="bg1"/>
                          </a:solidFill>
                          <a:effectLst/>
                        </a:rPr>
                        <a:t>Cont</a:t>
                      </a:r>
                      <a:r>
                        <a:rPr lang="en-US" sz="1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%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6350" marR="6350" marT="6350" marB="0"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 smtClean="0">
                          <a:solidFill>
                            <a:schemeClr val="bg1"/>
                          </a:solidFill>
                          <a:effectLst/>
                        </a:rPr>
                        <a:t>Oct’20 retail no.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6350" marR="6350" marT="6350" marB="0"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 smtClean="0">
                          <a:solidFill>
                            <a:schemeClr val="bg1"/>
                          </a:solidFill>
                          <a:effectLst/>
                        </a:rPr>
                        <a:t>Oct’20 Cont</a:t>
                      </a:r>
                      <a:r>
                        <a:rPr lang="en-US" sz="1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%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6350" marR="6350" marT="6350" marB="0"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 smtClean="0">
                          <a:solidFill>
                            <a:schemeClr val="bg1"/>
                          </a:solidFill>
                          <a:effectLst/>
                        </a:rPr>
                        <a:t>G/D from last month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6350" marR="6350" marT="6350" marB="0" anchor="ctr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302804041"/>
                  </a:ext>
                </a:extLst>
              </a:tr>
              <a:tr h="2147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</a:rPr>
                        <a:t>1 Lac+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              2 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6350" marR="6350" marT="635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                   2 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6350" marR="6350" marT="635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 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6350" marR="6350" marT="635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</a:rPr>
                        <a:t>                   2 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6350" marR="6350" marT="635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0%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</a:rPr>
                        <a:t>          1 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6350" marR="6350" marT="635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</a:rPr>
                        <a:t>0%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-50%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530292855"/>
                  </a:ext>
                </a:extLst>
              </a:tr>
              <a:tr h="2147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80K-&lt;1 Lac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</a:rPr>
                        <a:t>              9 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6350" marR="6350" marT="635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</a:rPr>
                        <a:t>                   5 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6350" marR="6350" marT="635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                   1 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6350" marR="6350" marT="635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</a:rPr>
                        <a:t>                   5 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6350" marR="6350" marT="635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0%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</a:rPr>
                        <a:t>          4 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6350" marR="6350" marT="635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</a:rPr>
                        <a:t>0%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-20%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393680291"/>
                  </a:ext>
                </a:extLst>
              </a:tr>
              <a:tr h="2147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50K-&lt;80K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</a:rPr>
                        <a:t>            42 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6350" marR="6350" marT="635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</a:rPr>
                        <a:t>                  28 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6350" marR="6350" marT="635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</a:rPr>
                        <a:t>                  26 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6350" marR="6350" marT="635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</a:rPr>
                        <a:t>                  32 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6350" marR="6350" marT="635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1%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</a:rPr>
                        <a:t>        18 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6350" marR="6350" marT="635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</a:rPr>
                        <a:t>0%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</a:rPr>
                        <a:t>-44%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87850893"/>
                  </a:ext>
                </a:extLst>
              </a:tr>
              <a:tr h="2147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30K-&lt;50K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            51 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6350" marR="6350" marT="635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</a:rPr>
                        <a:t>                  40 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6350" marR="6350" marT="635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</a:rPr>
                        <a:t>                  37 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6350" marR="6350" marT="635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                  43 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6350" marR="6350" marT="635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1%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</a:rPr>
                        <a:t>        78 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6350" marR="6350" marT="635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</a:rPr>
                        <a:t>0%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</a:rPr>
                        <a:t>83%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559584635"/>
                  </a:ext>
                </a:extLst>
              </a:tr>
              <a:tr h="2147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10K-&lt;30K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           215 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6350" marR="6350" marT="635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</a:rPr>
                        <a:t>                170 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6350" marR="6350" marT="635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</a:rPr>
                        <a:t>                186 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6350" marR="6350" marT="635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</a:rPr>
                        <a:t>                190 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6350" marR="6350" marT="635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4%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</a:rPr>
                        <a:t>       250 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6350" marR="6350" marT="635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1%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</a:rPr>
                        <a:t>31%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566757826"/>
                  </a:ext>
                </a:extLst>
              </a:tr>
              <a:tr h="2147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5K-&lt;10K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           264 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6350" marR="6350" marT="635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                196 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6350" marR="6350" marT="635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</a:rPr>
                        <a:t>                195 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6350" marR="6350" marT="635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</a:rPr>
                        <a:t>                218 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6350" marR="6350" marT="635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4%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       209 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6350" marR="6350" marT="635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</a:rPr>
                        <a:t>1%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</a:rPr>
                        <a:t>-4%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55599686"/>
                  </a:ext>
                </a:extLst>
              </a:tr>
              <a:tr h="2147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3K-&lt;5K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           311 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6350" marR="6350" marT="635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</a:rPr>
                        <a:t>                279 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6350" marR="6350" marT="635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                237 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6350" marR="6350" marT="635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                276 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6350" marR="6350" marT="635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</a:rPr>
                        <a:t>5%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</a:rPr>
                        <a:t>       357 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6350" marR="6350" marT="635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</a:rPr>
                        <a:t>2%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</a:rPr>
                        <a:t>30%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12282759"/>
                  </a:ext>
                </a:extLst>
              </a:tr>
              <a:tr h="2147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1K-3K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           941 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6350" marR="6350" marT="635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                958 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6350" marR="6350" marT="635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                994 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6350" marR="6350" marT="635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</a:rPr>
                        <a:t>                964 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6350" marR="6350" marT="635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</a:rPr>
                        <a:t>19%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    1,698 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6350" marR="6350" marT="635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</a:rPr>
                        <a:t>10%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</a:rPr>
                        <a:t>76%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150856572"/>
                  </a:ext>
                </a:extLst>
              </a:tr>
              <a:tr h="2147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500-&lt;1K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           774 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6350" marR="6350" marT="635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                898 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6350" marR="6350" marT="635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</a:rPr>
                        <a:t>                949 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6350" marR="6350" marT="635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</a:rPr>
                        <a:t>                874 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6350" marR="6350" marT="635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</a:rPr>
                        <a:t>17%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</a:rPr>
                        <a:t>    2,149 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6350" marR="6350" marT="635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</a:rPr>
                        <a:t>12%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</a:rPr>
                        <a:t>146%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35173207"/>
                  </a:ext>
                </a:extLst>
              </a:tr>
              <a:tr h="2147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100-&lt;500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        1,723 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6350" marR="6350" marT="635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              2,692 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6350" marR="6350" marT="635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              2,769 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6350" marR="6350" marT="635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</a:rPr>
                        <a:t>              2,395 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6350" marR="6350" marT="635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</a:rPr>
                        <a:t>46%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</a:rPr>
                        <a:t>    6,691 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6350" marR="6350" marT="635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</a:rPr>
                        <a:t>39%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</a:rPr>
                        <a:t>179%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705696169"/>
                  </a:ext>
                </a:extLst>
              </a:tr>
              <a:tr h="2147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50-&lt;100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 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6350" marR="6350" marT="635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                  15 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6350" marR="6350" marT="635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</a:rPr>
                        <a:t>                  49 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6350" marR="6350" marT="635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</a:rPr>
                        <a:t>                  32 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6350" marR="6350" marT="635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</a:rPr>
                        <a:t>1%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</a:rPr>
                        <a:t>    2,126 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6350" marR="6350" marT="635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</a:rPr>
                        <a:t>12%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6544%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363481286"/>
                  </a:ext>
                </a:extLst>
              </a:tr>
              <a:tr h="2147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10 -&lt;50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 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6350" marR="6350" marT="635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                257 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6350" marR="6350" marT="635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</a:rPr>
                        <a:t>                291 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6350" marR="6350" marT="635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</a:rPr>
                        <a:t>                274 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6350" marR="6350" marT="635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5%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</a:rPr>
                        <a:t>    3,700 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6350" marR="6350" marT="635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</a:rPr>
                        <a:t>21%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1250%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782797509"/>
                  </a:ext>
                </a:extLst>
              </a:tr>
              <a:tr h="2147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</a:rPr>
                        <a:t>Total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</a:rPr>
                        <a:t>            4,332 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</a:rPr>
                        <a:t>                    5,540 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</a:rPr>
                        <a:t>                    5,734 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</a:rPr>
                        <a:t>              5,202 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marL="6350" marR="6350" marT="635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</a:rPr>
                        <a:t>100%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</a:rPr>
                        <a:t>    17,281 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</a:rPr>
                        <a:t>100%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</a:rPr>
                        <a:t>232%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04057527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683341" y="899027"/>
            <a:ext cx="47666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u="sng" dirty="0" smtClean="0"/>
              <a:t>Slab wise Incentive eligible retail number comparison </a:t>
            </a:r>
            <a:endParaRPr lang="en-US" sz="1600" b="1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749601" y="4598504"/>
            <a:ext cx="105487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smtClean="0"/>
              <a:t>Symphony incentivize currently 17281 outlet out of 18489 (94%).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smtClean="0"/>
              <a:t>Not reach our DSR 1208 Outlet.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smtClean="0"/>
              <a:t>EO-16, SIS-8, BIG GO-4, GO-2.</a:t>
            </a:r>
          </a:p>
        </p:txBody>
      </p:sp>
    </p:spTree>
    <p:extLst>
      <p:ext uri="{BB962C8B-B14F-4D97-AF65-F5344CB8AC3E}">
        <p14:creationId xmlns:p14="http://schemas.microsoft.com/office/powerpoint/2010/main" val="3406735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38203" y="2432240"/>
            <a:ext cx="1073832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rgbClr val="C2085C"/>
                </a:solidFill>
                <a:latin typeface="Arial Black" panose="020B0A04020102020204" pitchFamily="34" charset="0"/>
              </a:rPr>
              <a:t>Review of current Back Margin Policy</a:t>
            </a:r>
            <a:endParaRPr lang="en-US" sz="4000" dirty="0">
              <a:solidFill>
                <a:srgbClr val="C2085C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305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Content Placeholder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08386251"/>
              </p:ext>
            </p:extLst>
          </p:nvPr>
        </p:nvGraphicFramePr>
        <p:xfrm>
          <a:off x="444503" y="521057"/>
          <a:ext cx="11366500" cy="56816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30007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53814" y="71483"/>
            <a:ext cx="11210311" cy="58477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latin typeface="Century Gothic" panose="020B0502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Retail Back Margin _EO</a:t>
            </a:r>
            <a:endParaRPr lang="en-US" sz="2000" b="1" dirty="0">
              <a:latin typeface="Century Gothic" panose="020B0502020202020204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12112" y="604742"/>
            <a:ext cx="2268570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sz="1600" b="1" u="sng" dirty="0">
                <a:solidFill>
                  <a:srgbClr val="002060"/>
                </a:solidFill>
                <a:latin typeface="Calibri" panose="020F0502020204030204" pitchFamily="34" charset="0"/>
              </a:rPr>
              <a:t>Bar Phone BM Modality</a:t>
            </a:r>
            <a:r>
              <a:rPr lang="en-US" sz="1600" b="1" u="sng" dirty="0">
                <a:solidFill>
                  <a:srgbClr val="002060"/>
                </a:solidFill>
              </a:rPr>
              <a:t> </a:t>
            </a:r>
          </a:p>
        </p:txBody>
      </p:sp>
      <p:sp>
        <p:nvSpPr>
          <p:cNvPr id="3" name="Rectangle 2"/>
          <p:cNvSpPr/>
          <p:nvPr/>
        </p:nvSpPr>
        <p:spPr>
          <a:xfrm>
            <a:off x="112112" y="963336"/>
            <a:ext cx="1197231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EO </a:t>
            </a:r>
            <a:r>
              <a:rPr lang="en-US" sz="1600" dirty="0">
                <a:solidFill>
                  <a:srgbClr val="000000"/>
                </a:solidFill>
                <a:latin typeface="Calibri" panose="020F0502020204030204" pitchFamily="34" charset="0"/>
              </a:rPr>
              <a:t>will be eligible for 1% back margin in bar phone lifting value. </a:t>
            </a:r>
            <a:r>
              <a:rPr lang="en-US" sz="16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No </a:t>
            </a:r>
            <a:r>
              <a:rPr lang="en-US" sz="1600" dirty="0">
                <a:solidFill>
                  <a:srgbClr val="000000"/>
                </a:solidFill>
                <a:latin typeface="Calibri" panose="020F0502020204030204" pitchFamily="34" charset="0"/>
              </a:rPr>
              <a:t>target will be given to retail for bar phone.</a:t>
            </a:r>
            <a:r>
              <a:rPr lang="en-US" sz="1600" dirty="0"/>
              <a:t> </a:t>
            </a:r>
          </a:p>
        </p:txBody>
      </p:sp>
      <p:sp>
        <p:nvSpPr>
          <p:cNvPr id="5" name="Rectangle 4"/>
          <p:cNvSpPr/>
          <p:nvPr/>
        </p:nvSpPr>
        <p:spPr>
          <a:xfrm>
            <a:off x="133521" y="1297375"/>
            <a:ext cx="2488182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sz="1600" b="1" u="sng" dirty="0">
                <a:solidFill>
                  <a:srgbClr val="002060"/>
                </a:solidFill>
                <a:latin typeface="Calibri" panose="020F0502020204030204" pitchFamily="34" charset="0"/>
              </a:rPr>
              <a:t>Smart Phone BM Modality</a:t>
            </a:r>
            <a:r>
              <a:rPr lang="en-US" sz="1600" b="1" u="sng" dirty="0">
                <a:solidFill>
                  <a:srgbClr val="002060"/>
                </a:solidFill>
              </a:rPr>
              <a:t> 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1491092"/>
              </p:ext>
            </p:extLst>
          </p:nvPr>
        </p:nvGraphicFramePr>
        <p:xfrm>
          <a:off x="112113" y="1706166"/>
          <a:ext cx="3893218" cy="2749923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955966"/>
                <a:gridCol w="1406252"/>
                <a:gridCol w="1531000"/>
              </a:tblGrid>
              <a:tr h="90508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Target Status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Sales Slab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BM </a:t>
                      </a:r>
                      <a:r>
                        <a:rPr lang="en-US" sz="1600" u="none" strike="noStrike" dirty="0" smtClean="0">
                          <a:effectLst/>
                        </a:rPr>
                        <a:t>%                       (&gt;= 80% )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461210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Target Based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30 Lac above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4.50%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46121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15 Lac - &lt; 30 Lac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4.00%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46121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7 Lac - &lt;15 Lac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3.75%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46121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3 Lac - &lt; 7 Lac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3.50%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  <p:sp>
        <p:nvSpPr>
          <p:cNvPr id="11" name="Rectangle 10"/>
          <p:cNvSpPr/>
          <p:nvPr/>
        </p:nvSpPr>
        <p:spPr>
          <a:xfrm>
            <a:off x="0" y="4748743"/>
            <a:ext cx="1203061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/>
              <a:t>Target retail have to achieve &gt;= 80% of given target to avail back margin of Smart phone</a:t>
            </a:r>
            <a:r>
              <a:rPr lang="en-US" sz="1100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/>
              <a:t>If any retail achievement goes to below slab then incentive back margin % will calculate upon below slab category. If any retail achievement goes to above slab after achieving 120% then incentive back margin % will calculate upon above slab</a:t>
            </a:r>
            <a:r>
              <a:rPr lang="en-US" sz="1100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/>
              <a:t> 120% cap will be applicable for smart phone target retails .For EO in 20 Lac+ slab 120% over achiever will get </a:t>
            </a:r>
            <a:r>
              <a:rPr lang="en-US" sz="1100" b="1" dirty="0">
                <a:solidFill>
                  <a:srgbClr val="FF0000"/>
                </a:solidFill>
              </a:rPr>
              <a:t>2%</a:t>
            </a:r>
            <a:r>
              <a:rPr lang="en-US" sz="1100" dirty="0"/>
              <a:t> for additional value. In others slab  120% over achiever will  get </a:t>
            </a:r>
            <a:r>
              <a:rPr lang="en-US" sz="1100" dirty="0">
                <a:solidFill>
                  <a:srgbClr val="FF0000"/>
                </a:solidFill>
              </a:rPr>
              <a:t>1.5%</a:t>
            </a:r>
            <a:r>
              <a:rPr lang="en-US" sz="1100" dirty="0"/>
              <a:t> on additional lifting value</a:t>
            </a:r>
            <a:r>
              <a:rPr lang="en-US" sz="1100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/>
              <a:t>If any retails can’t achieve 80% of given target, will be eligible for  </a:t>
            </a:r>
            <a:r>
              <a:rPr lang="en-US" sz="1100" dirty="0">
                <a:solidFill>
                  <a:srgbClr val="FF0000"/>
                </a:solidFill>
              </a:rPr>
              <a:t>1.5</a:t>
            </a:r>
            <a:r>
              <a:rPr lang="en-US" sz="1100" dirty="0"/>
              <a:t>% on lifting value</a:t>
            </a:r>
            <a:r>
              <a:rPr lang="en-US" sz="1100" dirty="0" smtClean="0"/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 smtClean="0"/>
              <a:t>Retail </a:t>
            </a:r>
            <a:r>
              <a:rPr lang="en-US" sz="1100" dirty="0"/>
              <a:t>have to preserve invoice/sales documentation at least 2/3 months for audit purpose</a:t>
            </a:r>
            <a:r>
              <a:rPr lang="en-US" sz="1100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/>
              <a:t>Lifting value will be calculated from Symphony ERMS </a:t>
            </a:r>
            <a:r>
              <a:rPr lang="en-US" sz="1100" dirty="0" smtClean="0"/>
              <a:t>portal. To eligible for incentive retail have to incorporate in the ERMS active retail list.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 smtClean="0"/>
              <a:t>Retail have to lift product from respective dealer. Cross territory/Cross retail product will not eligible for respective retails back margin.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/>
              <a:t>In case of any audit issue finding, respective retails’ back margin will be held up. After evaluating the disputes, necessary decision will be declared</a:t>
            </a:r>
            <a:r>
              <a:rPr lang="en-US" sz="1100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/>
              <a:t>Retail back margin will disburse to retail via MFS/dealer payment on Month + </a:t>
            </a:r>
            <a:r>
              <a:rPr lang="en-US" sz="1100" dirty="0" smtClean="0"/>
              <a:t>25 </a:t>
            </a:r>
            <a:r>
              <a:rPr lang="en-US" sz="1100" dirty="0"/>
              <a:t>working days</a:t>
            </a:r>
            <a:r>
              <a:rPr lang="en-US" sz="1100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/>
              <a:t>Symphony can update, modify or close the modality any time as per business requirement. 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07575" y="4452459"/>
            <a:ext cx="20842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u="sng" dirty="0" smtClean="0">
                <a:solidFill>
                  <a:srgbClr val="002060"/>
                </a:solidFill>
                <a:latin typeface="Calibri" panose="020F0502020204030204" pitchFamily="34" charset="0"/>
              </a:rPr>
              <a:t>Terms &amp; Conditions</a:t>
            </a:r>
            <a:endParaRPr lang="en-US" sz="1600" b="1" u="sng" dirty="0">
              <a:solidFill>
                <a:srgbClr val="00206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7331" y="1706163"/>
            <a:ext cx="3507094" cy="295121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5330" y="1321930"/>
            <a:ext cx="4572000" cy="3237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397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12112" y="177512"/>
            <a:ext cx="11210311" cy="58477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latin typeface="Century Gothic" panose="020B0502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Retail Back Margin _SIS/GO</a:t>
            </a:r>
            <a:endParaRPr lang="en-US" sz="2000" b="1" dirty="0">
              <a:latin typeface="Century Gothic" panose="020B0502020202020204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12112" y="792285"/>
            <a:ext cx="25266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u="sng" dirty="0">
                <a:solidFill>
                  <a:srgbClr val="002060"/>
                </a:solidFill>
                <a:latin typeface="Calibri" panose="020F0502020204030204" pitchFamily="34" charset="0"/>
              </a:rPr>
              <a:t>Bar Phone BM Modality</a:t>
            </a:r>
            <a:r>
              <a:rPr lang="en-US" b="1" u="sng" dirty="0">
                <a:solidFill>
                  <a:srgbClr val="002060"/>
                </a:solidFill>
              </a:rPr>
              <a:t> </a:t>
            </a:r>
          </a:p>
        </p:txBody>
      </p:sp>
      <p:sp>
        <p:nvSpPr>
          <p:cNvPr id="3" name="Rectangle 2"/>
          <p:cNvSpPr/>
          <p:nvPr/>
        </p:nvSpPr>
        <p:spPr>
          <a:xfrm>
            <a:off x="112112" y="1076614"/>
            <a:ext cx="1197231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SIS/GO  </a:t>
            </a:r>
            <a:r>
              <a:rPr lang="en-US" sz="1600" dirty="0">
                <a:solidFill>
                  <a:srgbClr val="000000"/>
                </a:solidFill>
                <a:latin typeface="Calibri" panose="020F0502020204030204" pitchFamily="34" charset="0"/>
              </a:rPr>
              <a:t>will be eligible for 1% back margin in bar phone lifting value. </a:t>
            </a:r>
            <a:r>
              <a:rPr lang="en-US" sz="16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No </a:t>
            </a:r>
            <a:r>
              <a:rPr lang="en-US" sz="1600" dirty="0">
                <a:solidFill>
                  <a:srgbClr val="000000"/>
                </a:solidFill>
                <a:latin typeface="Calibri" panose="020F0502020204030204" pitchFamily="34" charset="0"/>
              </a:rPr>
              <a:t>target will be given to retail for bar phone.</a:t>
            </a:r>
            <a:r>
              <a:rPr lang="en-US" sz="1600" dirty="0"/>
              <a:t> </a:t>
            </a:r>
          </a:p>
        </p:txBody>
      </p:sp>
      <p:sp>
        <p:nvSpPr>
          <p:cNvPr id="5" name="Rectangle 4"/>
          <p:cNvSpPr/>
          <p:nvPr/>
        </p:nvSpPr>
        <p:spPr>
          <a:xfrm>
            <a:off x="112112" y="1463049"/>
            <a:ext cx="27735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u="sng" dirty="0">
                <a:solidFill>
                  <a:srgbClr val="002060"/>
                </a:solidFill>
                <a:latin typeface="Calibri" panose="020F0502020204030204" pitchFamily="34" charset="0"/>
              </a:rPr>
              <a:t>Smart Phone BM Modality</a:t>
            </a:r>
            <a:r>
              <a:rPr lang="en-US" b="1" u="sng" dirty="0">
                <a:solidFill>
                  <a:srgbClr val="002060"/>
                </a:solidFill>
              </a:rPr>
              <a:t>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7276" y="4737194"/>
            <a:ext cx="12021645" cy="19543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/>
              <a:t>Target retail have to achieve &gt;= 80% of given target to avail back margin of Smart phone</a:t>
            </a:r>
            <a:r>
              <a:rPr lang="en-US" sz="1100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/>
              <a:t>If any retail achievement goes to below slab then incentive back margin % will calculate upon below slab category. If any retail achievement goes to above slab after achieving 120% then incentive back margin % will calculate upon above slab</a:t>
            </a:r>
            <a:r>
              <a:rPr lang="en-US" sz="1100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/>
              <a:t> 120% cap will be applicable for smart phone target retails . 120% over achiever will get </a:t>
            </a:r>
            <a:r>
              <a:rPr lang="en-US" sz="1100" b="1" dirty="0">
                <a:solidFill>
                  <a:srgbClr val="FF0000"/>
                </a:solidFill>
              </a:rPr>
              <a:t>1%</a:t>
            </a:r>
            <a:r>
              <a:rPr lang="en-US" sz="1100" dirty="0"/>
              <a:t> on additional lifting value.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 smtClean="0"/>
              <a:t>If </a:t>
            </a:r>
            <a:r>
              <a:rPr lang="en-US" sz="1100" dirty="0"/>
              <a:t>any retails can’t achieve 80% of given target, will be eligible for </a:t>
            </a:r>
            <a:r>
              <a:rPr lang="en-US" sz="1100" b="1" dirty="0" smtClean="0">
                <a:solidFill>
                  <a:srgbClr val="FF0000"/>
                </a:solidFill>
              </a:rPr>
              <a:t>1%</a:t>
            </a:r>
            <a:r>
              <a:rPr lang="en-US" sz="1100" dirty="0" smtClean="0"/>
              <a:t> </a:t>
            </a:r>
            <a:r>
              <a:rPr lang="en-US" sz="1100" dirty="0"/>
              <a:t>on lifting value</a:t>
            </a:r>
            <a:r>
              <a:rPr lang="en-US" sz="1100" dirty="0" smtClean="0"/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 smtClean="0"/>
              <a:t>Retail </a:t>
            </a:r>
            <a:r>
              <a:rPr lang="en-US" sz="1100" dirty="0"/>
              <a:t>have to preserve invoice/sales documentation at least 2/3 months for audit </a:t>
            </a:r>
            <a:r>
              <a:rPr lang="en-US" sz="1100" dirty="0" smtClean="0"/>
              <a:t>purpose.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/>
              <a:t>Lifting value will be calculated from Symphony ERMS </a:t>
            </a:r>
            <a:r>
              <a:rPr lang="en-US" sz="1100" dirty="0" smtClean="0"/>
              <a:t>portal.</a:t>
            </a:r>
            <a:r>
              <a:rPr lang="en-US" sz="1100" dirty="0"/>
              <a:t> To eligible for incentive retail have to incorporate in the ERMS active retail list</a:t>
            </a:r>
            <a:r>
              <a:rPr lang="en-US" sz="1100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/>
              <a:t>Retail have to lift product from respective dealer. Cross territory/Cross retail product will not eligible for respective retails back margin. </a:t>
            </a:r>
            <a:endParaRPr lang="en-US" sz="11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/>
              <a:t>In case of any audit issue finding, respective retails’ back margin will be held up. After evaluating the disputes, necessary decision will be declared</a:t>
            </a:r>
            <a:r>
              <a:rPr lang="en-US" sz="1100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/>
              <a:t>Retail back margin will disburse to retail via MFS/dealer payment on Month + </a:t>
            </a:r>
            <a:r>
              <a:rPr lang="en-US" sz="1100" dirty="0" smtClean="0"/>
              <a:t>25 </a:t>
            </a:r>
            <a:r>
              <a:rPr lang="en-US" sz="1100" dirty="0"/>
              <a:t>working days</a:t>
            </a:r>
            <a:r>
              <a:rPr lang="en-US" sz="1100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/>
              <a:t>Symphony can update, modify or close the modality any time as per business requirement. 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1202376"/>
              </p:ext>
            </p:extLst>
          </p:nvPr>
        </p:nvGraphicFramePr>
        <p:xfrm>
          <a:off x="200374" y="1847811"/>
          <a:ext cx="3787156" cy="2579955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1508887"/>
                <a:gridCol w="1201738"/>
                <a:gridCol w="1076531"/>
              </a:tblGrid>
              <a:tr h="51599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Target Status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Sales Slab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BM %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515991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Target Based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&gt;= 5 Lac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3.00%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51599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3 Lac - &lt; 5 Lac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2.50%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51599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1 Lac - &lt;3 Lac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1.80%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51599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Non Target Based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&lt; 1 Lac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1.00%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  <p:sp>
        <p:nvSpPr>
          <p:cNvPr id="10" name="Rectangle 9"/>
          <p:cNvSpPr/>
          <p:nvPr/>
        </p:nvSpPr>
        <p:spPr>
          <a:xfrm>
            <a:off x="239010" y="4427767"/>
            <a:ext cx="20450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u="sng" dirty="0" smtClean="0">
                <a:solidFill>
                  <a:srgbClr val="002060"/>
                </a:solidFill>
                <a:latin typeface="Calibri" panose="020F0502020204030204" pitchFamily="34" charset="0"/>
              </a:rPr>
              <a:t>Terms &amp; Conditions</a:t>
            </a:r>
            <a:endParaRPr lang="en-US" b="1" u="sng" dirty="0">
              <a:solidFill>
                <a:srgbClr val="00206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2020" y="1463047"/>
            <a:ext cx="3442909" cy="316046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5330" y="1463048"/>
            <a:ext cx="4786690" cy="3274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544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18696</TotalTime>
  <Words>1800</Words>
  <Application>Microsoft Office PowerPoint</Application>
  <PresentationFormat>Widescreen</PresentationFormat>
  <Paragraphs>465</Paragraphs>
  <Slides>13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27" baseType="lpstr">
      <vt:lpstr>Malgun Gothic</vt:lpstr>
      <vt:lpstr>Arial</vt:lpstr>
      <vt:lpstr>Arial Black</vt:lpstr>
      <vt:lpstr>Calibri</vt:lpstr>
      <vt:lpstr>Calibri Light</vt:lpstr>
      <vt:lpstr>Century Gothic</vt:lpstr>
      <vt:lpstr>Microsoft Sans Serif</vt:lpstr>
      <vt:lpstr>Nirmala UI</vt:lpstr>
      <vt:lpstr>Segoe UI Symbol</vt:lpstr>
      <vt:lpstr>Tahoma</vt:lpstr>
      <vt:lpstr>Times New Roman</vt:lpstr>
      <vt:lpstr>Wingdings</vt:lpstr>
      <vt:lpstr>Office Theme</vt:lpstr>
      <vt:lpstr>1_Office Theme</vt:lpstr>
      <vt:lpstr>Vision of Symphony Focus Outlet development</vt:lpstr>
      <vt:lpstr>Objectives/Purpose</vt:lpstr>
      <vt:lpstr>Retail sales &amp; incentive evalualtion_October’20</vt:lpstr>
      <vt:lpstr>Retail sales &amp; incentive evalualtion_October’20</vt:lpstr>
      <vt:lpstr>Retail sales &amp; incentive evalualtion_October’20</vt:lpstr>
      <vt:lpstr>PowerPoint Presentation</vt:lpstr>
      <vt:lpstr>PowerPoint Presentation</vt:lpstr>
      <vt:lpstr>PowerPoint Presentation</vt:lpstr>
      <vt:lpstr>PowerPoint Presentation</vt:lpstr>
      <vt:lpstr>BAR Phone </vt:lpstr>
      <vt:lpstr>itel Bar phone margin analysis</vt:lpstr>
      <vt:lpstr>Smart phone Margin analysis (close brand)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Md.Taoshif Farik Huda</dc:creator>
  <cp:lastModifiedBy>Microsoft account</cp:lastModifiedBy>
  <cp:revision>2678</cp:revision>
  <cp:lastPrinted>2020-09-13T06:12:33Z</cp:lastPrinted>
  <dcterms:created xsi:type="dcterms:W3CDTF">2016-10-06T07:15:32Z</dcterms:created>
  <dcterms:modified xsi:type="dcterms:W3CDTF">2020-12-07T15:49:43Z</dcterms:modified>
</cp:coreProperties>
</file>